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4" r:id="rId5"/>
    <p:sldId id="301" r:id="rId6"/>
    <p:sldId id="295" r:id="rId7"/>
    <p:sldId id="296" r:id="rId8"/>
    <p:sldId id="297" r:id="rId9"/>
    <p:sldId id="299" r:id="rId10"/>
    <p:sldId id="300" r:id="rId11"/>
    <p:sldId id="279" r:id="rId12"/>
    <p:sldId id="282" r:id="rId13"/>
    <p:sldId id="283" r:id="rId14"/>
    <p:sldId id="288" r:id="rId15"/>
    <p:sldId id="286" r:id="rId16"/>
    <p:sldId id="284" r:id="rId17"/>
    <p:sldId id="285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6" r:id="rId40"/>
    <p:sldId id="324" r:id="rId41"/>
    <p:sldId id="325" r:id="rId42"/>
    <p:sldId id="28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9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7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A73E-76E7-4943-8A10-CFDCB601ECE7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8DDA-D9E6-42C0-8488-568844080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2.slideserve.com/4317307/allergic-contact-dermatitis-acd-l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2.slideserve.com/4317307/irritant-contact-dermatitis-icd-l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939636"/>
            <a:ext cx="9143999" cy="43641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Integumentary System</a:t>
            </a:r>
            <a:endParaRPr lang="en-US" sz="1800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a typeface="Calibri"/>
              <a:cs typeface="Arial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Prepared by:</a:t>
            </a:r>
            <a:endParaRPr lang="en-US" sz="1800" dirty="0" smtClean="0"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Assist. Lecturer Ali Malik Tiryag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2509"/>
            <a:ext cx="9144000" cy="13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836"/>
            <a:ext cx="11887200" cy="66224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Hair color is supplied by various amounts of melanin within the </a:t>
            </a:r>
            <a:r>
              <a:rPr lang="en-GB" dirty="0" smtClean="0"/>
              <a:t>hair shaft</a:t>
            </a:r>
            <a:r>
              <a:rPr lang="en-GB" dirty="0"/>
              <a:t>. Gray or white hair reflects the loss of pigment. Hair quantity </a:t>
            </a:r>
            <a:r>
              <a:rPr lang="en-GB" dirty="0" smtClean="0"/>
              <a:t>and distribution </a:t>
            </a:r>
            <a:r>
              <a:rPr lang="en-GB" dirty="0"/>
              <a:t>can be affected by endocrine conditions. For </a:t>
            </a:r>
            <a:r>
              <a:rPr lang="en-GB" dirty="0" smtClean="0"/>
              <a:t>example, Cushing </a:t>
            </a:r>
            <a:r>
              <a:rPr lang="en-GB" dirty="0"/>
              <a:t>syndrome causes </a:t>
            </a:r>
            <a:r>
              <a:rPr lang="en-GB" b="1" dirty="0"/>
              <a:t>hirsutism </a:t>
            </a:r>
            <a:r>
              <a:rPr lang="en-GB" dirty="0"/>
              <a:t>(i.e., excessive hair growth</a:t>
            </a:r>
            <a:r>
              <a:rPr lang="en-GB" dirty="0" smtClean="0"/>
              <a:t>), especially </a:t>
            </a:r>
            <a:r>
              <a:rPr lang="en-GB" dirty="0"/>
              <a:t>in women, and hypothyroidism (i.e., underactive thyroid) </a:t>
            </a:r>
            <a:r>
              <a:rPr lang="en-GB" dirty="0" smtClean="0"/>
              <a:t>causes changes </a:t>
            </a:r>
            <a:r>
              <a:rPr lang="en-GB" dirty="0"/>
              <a:t>in hair texture. </a:t>
            </a:r>
            <a:r>
              <a:rPr lang="en-GB" b="1" dirty="0"/>
              <a:t>Alopecia </a:t>
            </a:r>
            <a:r>
              <a:rPr lang="en-GB" dirty="0"/>
              <a:t>is the general loss of hair caused </a:t>
            </a:r>
            <a:r>
              <a:rPr lang="en-GB" dirty="0" smtClean="0"/>
              <a:t>by various </a:t>
            </a:r>
            <a:r>
              <a:rPr lang="en-GB" dirty="0"/>
              <a:t>factors. Chemotherapy and radiation therapy cause reversible </a:t>
            </a:r>
            <a:r>
              <a:rPr lang="en-GB" dirty="0" smtClean="0"/>
              <a:t>hair thinning </a:t>
            </a:r>
            <a:r>
              <a:rPr lang="en-GB" dirty="0"/>
              <a:t>or weakening of the hair shaft. Several autoimmune </a:t>
            </a:r>
            <a:r>
              <a:rPr lang="en-GB" dirty="0" smtClean="0"/>
              <a:t>disorders, including </a:t>
            </a:r>
            <a:r>
              <a:rPr lang="en-GB" dirty="0"/>
              <a:t>systemic lupus erythematosus and alopecia areata, cause </a:t>
            </a:r>
            <a:r>
              <a:rPr lang="en-GB" dirty="0" smtClean="0"/>
              <a:t>hair loss </a:t>
            </a:r>
            <a:r>
              <a:rPr lang="en-GB" dirty="0"/>
              <a:t>in smaller defined areas. Folliculitis of the scalp will </a:t>
            </a:r>
            <a:r>
              <a:rPr lang="en-GB" dirty="0" smtClean="0"/>
              <a:t>cause inflammation </a:t>
            </a:r>
            <a:r>
              <a:rPr lang="en-GB" dirty="0"/>
              <a:t>of the hair roots and may result in scarring alopecia.</a:t>
            </a:r>
            <a:r>
              <a:rPr lang="en-GB" dirty="0"/>
              <a:t> </a:t>
            </a:r>
            <a:br>
              <a:rPr lang="en-GB" dirty="0"/>
            </a:b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7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24692"/>
            <a:ext cx="11956473" cy="65947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Nails</a:t>
            </a:r>
            <a:br>
              <a:rPr lang="en-GB" b="1" dirty="0"/>
            </a:br>
            <a:r>
              <a:rPr lang="en-GB" dirty="0"/>
              <a:t>On the dorsal surface of the fingers and toes, a hard, transparent plate </a:t>
            </a:r>
            <a:r>
              <a:rPr lang="en-GB" dirty="0" smtClean="0"/>
              <a:t>of keratin</a:t>
            </a:r>
            <a:r>
              <a:rPr lang="en-GB" dirty="0"/>
              <a:t>, called the </a:t>
            </a:r>
            <a:r>
              <a:rPr lang="en-GB" i="1" dirty="0"/>
              <a:t>nail, </a:t>
            </a:r>
            <a:r>
              <a:rPr lang="en-GB" dirty="0"/>
              <a:t>overlies the skin. The nail grows from its </a:t>
            </a:r>
            <a:r>
              <a:rPr lang="en-GB" dirty="0" smtClean="0"/>
              <a:t>root, which </a:t>
            </a:r>
            <a:r>
              <a:rPr lang="en-GB" dirty="0"/>
              <a:t>lies under a thin fold of skin called the </a:t>
            </a:r>
            <a:r>
              <a:rPr lang="en-GB" i="1" dirty="0"/>
              <a:t>cuticle. </a:t>
            </a:r>
            <a:r>
              <a:rPr lang="en-GB" dirty="0"/>
              <a:t>The nail protects </a:t>
            </a:r>
            <a:r>
              <a:rPr lang="en-GB" dirty="0" smtClean="0"/>
              <a:t>the fingers </a:t>
            </a:r>
            <a:r>
              <a:rPr lang="en-GB" dirty="0"/>
              <a:t>and toes by preserving their highly developed sensory </a:t>
            </a:r>
            <a:r>
              <a:rPr lang="en-GB" dirty="0" smtClean="0"/>
              <a:t>functions, such </a:t>
            </a:r>
            <a:r>
              <a:rPr lang="en-GB" dirty="0"/>
              <a:t>as for picking up small objects.</a:t>
            </a:r>
            <a:br>
              <a:rPr lang="en-GB" dirty="0"/>
            </a:br>
            <a:r>
              <a:rPr lang="en-GB" dirty="0"/>
              <a:t>Nail growth is continuous throughout life, with an average growth of </a:t>
            </a:r>
            <a:r>
              <a:rPr lang="en-GB" dirty="0" smtClean="0"/>
              <a:t>0.1</a:t>
            </a:r>
            <a:r>
              <a:rPr lang="en-GB" dirty="0"/>
              <a:t>m</a:t>
            </a:r>
            <a:r>
              <a:rPr lang="en-GB" dirty="0" smtClean="0"/>
              <a:t>m </a:t>
            </a:r>
            <a:r>
              <a:rPr lang="en-GB" dirty="0"/>
              <a:t>daily. Growth is faster in fingernails than toenails and tends to </a:t>
            </a:r>
            <a:r>
              <a:rPr lang="en-GB" dirty="0" smtClean="0"/>
              <a:t>slow with </a:t>
            </a:r>
            <a:r>
              <a:rPr lang="en-GB" dirty="0"/>
              <a:t>aging. Complete renewal of a fingernail takes about 6 </a:t>
            </a:r>
            <a:r>
              <a:rPr lang="en-GB" dirty="0" smtClean="0"/>
              <a:t>months, whereas </a:t>
            </a:r>
            <a:r>
              <a:rPr lang="en-GB" dirty="0"/>
              <a:t>toenail renewal takes approximately 18 </a:t>
            </a:r>
            <a:r>
              <a:rPr lang="en-GB" dirty="0" smtClean="0"/>
              <a:t>months. </a:t>
            </a:r>
            <a:r>
              <a:rPr lang="en-GB" dirty="0"/>
              <a:t/>
            </a:r>
            <a:br>
              <a:rPr lang="en-GB" dirty="0"/>
            </a:br>
            <a:endParaRPr lang="en-US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7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6254"/>
            <a:ext cx="12081164" cy="65809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Glands of the Skin</a:t>
            </a:r>
            <a:br>
              <a:rPr lang="en-GB" b="1" dirty="0"/>
            </a:br>
            <a:r>
              <a:rPr lang="en-GB" dirty="0"/>
              <a:t>There are two types of skin glands: </a:t>
            </a:r>
            <a:r>
              <a:rPr lang="en-GB" b="1" dirty="0"/>
              <a:t>sebaceous glands </a:t>
            </a:r>
            <a:r>
              <a:rPr lang="en-GB" dirty="0"/>
              <a:t>and sweat </a:t>
            </a:r>
            <a:r>
              <a:rPr lang="en-GB" dirty="0" smtClean="0"/>
              <a:t>glands. </a:t>
            </a:r>
            <a:r>
              <a:rPr lang="en-GB" dirty="0"/>
              <a:t>The sebaceous glands are associated with hair </a:t>
            </a:r>
            <a:r>
              <a:rPr lang="en-GB" dirty="0" smtClean="0"/>
              <a:t>follicles. The </a:t>
            </a:r>
            <a:r>
              <a:rPr lang="en-GB" dirty="0"/>
              <a:t>ducts of the sebaceous glands empty </a:t>
            </a:r>
            <a:r>
              <a:rPr lang="en-GB" b="1" dirty="0"/>
              <a:t>sebum </a:t>
            </a:r>
            <a:r>
              <a:rPr lang="en-GB" dirty="0"/>
              <a:t>(fatty secretions) onto </a:t>
            </a:r>
            <a:r>
              <a:rPr lang="en-GB" dirty="0" smtClean="0"/>
              <a:t>the space </a:t>
            </a:r>
            <a:r>
              <a:rPr lang="en-GB" dirty="0"/>
              <a:t>between the hair follicle and the hair shaft, thus lubricating the </a:t>
            </a:r>
            <a:r>
              <a:rPr lang="en-GB" dirty="0" smtClean="0"/>
              <a:t>hair and </a:t>
            </a:r>
            <a:r>
              <a:rPr lang="en-GB" dirty="0"/>
              <a:t>rendering the skin soft and </a:t>
            </a:r>
            <a:r>
              <a:rPr lang="en-GB" dirty="0" smtClean="0"/>
              <a:t>pliable. Sweat </a:t>
            </a:r>
            <a:r>
              <a:rPr lang="en-GB" dirty="0"/>
              <a:t>glands are found in the skin over most of the body surface, </a:t>
            </a:r>
            <a:r>
              <a:rPr lang="en-GB" dirty="0" smtClean="0"/>
              <a:t>but they </a:t>
            </a:r>
            <a:r>
              <a:rPr lang="en-GB" dirty="0"/>
              <a:t>are most heavily concentrated in the palms of the hands and soles </a:t>
            </a:r>
            <a:r>
              <a:rPr lang="en-GB" dirty="0" smtClean="0"/>
              <a:t>of the </a:t>
            </a:r>
            <a:r>
              <a:rPr lang="en-GB" dirty="0"/>
              <a:t>feet. Only the glans penis, clitoris, labia minora, the margins of </a:t>
            </a:r>
            <a:r>
              <a:rPr lang="en-GB" dirty="0" smtClean="0"/>
              <a:t>the lips</a:t>
            </a:r>
            <a:r>
              <a:rPr lang="en-GB" dirty="0"/>
              <a:t>, the external ear, and the nail bed are devoid of sweat glands. </a:t>
            </a:r>
            <a:r>
              <a:rPr lang="en-GB" dirty="0" smtClean="0"/>
              <a:t>Sweat glands </a:t>
            </a:r>
            <a:r>
              <a:rPr lang="en-GB" dirty="0"/>
              <a:t>are subclassified into two categories: eccrine and apocrine.</a:t>
            </a:r>
            <a:r>
              <a:rPr lang="en-GB" sz="2400" dirty="0"/>
              <a:t> </a:t>
            </a:r>
            <a:br>
              <a:rPr lang="en-GB" sz="2400" dirty="0"/>
            </a:b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7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96982"/>
            <a:ext cx="11942618" cy="66086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en-GB" dirty="0"/>
              <a:t>The eccrine sweat glands are found in all areas of the skin. Their </a:t>
            </a:r>
            <a:r>
              <a:rPr lang="en-GB" dirty="0" smtClean="0"/>
              <a:t>ducts open </a:t>
            </a:r>
            <a:r>
              <a:rPr lang="en-GB" dirty="0"/>
              <a:t>directly onto the skin surface. The thin, watery secretion called </a:t>
            </a:r>
            <a:r>
              <a:rPr lang="en-GB" i="1" dirty="0" smtClean="0"/>
              <a:t>sweat </a:t>
            </a:r>
            <a:r>
              <a:rPr lang="en-GB" dirty="0" smtClean="0"/>
              <a:t>is </a:t>
            </a:r>
            <a:r>
              <a:rPr lang="en-GB" dirty="0"/>
              <a:t>produced in the basal coiled portion of the eccrine gland and is </a:t>
            </a:r>
            <a:r>
              <a:rPr lang="en-GB" dirty="0" smtClean="0"/>
              <a:t>released into </a:t>
            </a:r>
            <a:r>
              <a:rPr lang="en-GB" dirty="0"/>
              <a:t>its narrow duct. Sweat is composed predominantly of water </a:t>
            </a:r>
            <a:r>
              <a:rPr lang="en-GB" dirty="0" smtClean="0"/>
              <a:t>and contains </a:t>
            </a:r>
            <a:r>
              <a:rPr lang="en-GB" dirty="0"/>
              <a:t>about half of the salt content of blood plasma. Sweat is </a:t>
            </a:r>
            <a:r>
              <a:rPr lang="en-GB" dirty="0" smtClean="0"/>
              <a:t>released from </a:t>
            </a:r>
            <a:r>
              <a:rPr lang="en-GB" dirty="0"/>
              <a:t>eccrine glands in response to elevated ambient temperature </a:t>
            </a:r>
            <a:r>
              <a:rPr lang="en-GB" dirty="0" smtClean="0"/>
              <a:t>and elevated </a:t>
            </a:r>
            <a:r>
              <a:rPr lang="en-GB" dirty="0"/>
              <a:t>body temperature. The rate of sweat secretion is under the </a:t>
            </a:r>
            <a:r>
              <a:rPr lang="en-GB" dirty="0" smtClean="0"/>
              <a:t>control of </a:t>
            </a:r>
            <a:r>
              <a:rPr lang="en-GB" dirty="0"/>
              <a:t>the sympathetic nervous system. Excessive sweating of the palms </a:t>
            </a:r>
            <a:r>
              <a:rPr lang="en-GB" dirty="0" smtClean="0"/>
              <a:t>and soles</a:t>
            </a:r>
            <a:r>
              <a:rPr lang="en-GB" dirty="0"/>
              <a:t>, axillae, forehead, and other areas may occur in response to pain </a:t>
            </a:r>
            <a:r>
              <a:rPr lang="en-GB" dirty="0" smtClean="0"/>
              <a:t>and stress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The apocrine sweat glands are larger than eccrine sweat glands and </a:t>
            </a:r>
            <a:r>
              <a:rPr lang="en-GB" dirty="0" smtClean="0"/>
              <a:t>are located in </a:t>
            </a:r>
            <a:r>
              <a:rPr lang="en-GB" dirty="0"/>
              <a:t>the axillae, periumbilical, nipple, anal region, scrotum, and </a:t>
            </a:r>
            <a:r>
              <a:rPr lang="en-GB" dirty="0" smtClean="0"/>
              <a:t>labia majora</a:t>
            </a:r>
            <a:r>
              <a:rPr lang="en-GB" dirty="0"/>
              <a:t>. Their ducts generally open onto hair follicles. The apocrine </a:t>
            </a:r>
            <a:r>
              <a:rPr lang="en-GB" dirty="0" smtClean="0"/>
              <a:t>glands become </a:t>
            </a:r>
            <a:r>
              <a:rPr lang="en-GB" dirty="0"/>
              <a:t>active </a:t>
            </a:r>
            <a:r>
              <a:rPr lang="en-GB" dirty="0" smtClean="0"/>
              <a:t>at puberty</a:t>
            </a:r>
            <a:r>
              <a:rPr lang="en-GB" dirty="0"/>
              <a:t>. In women, they enlarge and recede with </a:t>
            </a:r>
            <a:r>
              <a:rPr lang="en-GB" dirty="0" smtClean="0"/>
              <a:t>each menstrual </a:t>
            </a:r>
            <a:r>
              <a:rPr lang="en-GB" dirty="0"/>
              <a:t>cycle. Apocrine glands produce an oily sweat that is </a:t>
            </a:r>
            <a:r>
              <a:rPr lang="en-GB" dirty="0" smtClean="0"/>
              <a:t>sometimes broken </a:t>
            </a:r>
            <a:r>
              <a:rPr lang="en-GB" dirty="0"/>
              <a:t>down by bacteria, such as </a:t>
            </a:r>
            <a:r>
              <a:rPr lang="en-GB" i="1" dirty="0"/>
              <a:t>Corynebacterium </a:t>
            </a:r>
            <a:r>
              <a:rPr lang="en-GB" dirty="0"/>
              <a:t>species, to produce </a:t>
            </a:r>
            <a:r>
              <a:rPr lang="en-GB" dirty="0" smtClean="0"/>
              <a:t>the characteristic </a:t>
            </a:r>
            <a:r>
              <a:rPr lang="en-GB" dirty="0"/>
              <a:t>underarm </a:t>
            </a:r>
            <a:r>
              <a:rPr lang="en-GB" dirty="0" smtClean="0"/>
              <a:t>odor. Specialized </a:t>
            </a:r>
            <a:r>
              <a:rPr lang="en-GB" dirty="0"/>
              <a:t>apocrine glands </a:t>
            </a:r>
            <a:r>
              <a:rPr lang="en-GB" dirty="0" smtClean="0"/>
              <a:t>called </a:t>
            </a:r>
            <a:r>
              <a:rPr lang="en-GB" i="1" dirty="0" smtClean="0"/>
              <a:t>ceruminous </a:t>
            </a:r>
            <a:r>
              <a:rPr lang="en-GB" i="1" dirty="0"/>
              <a:t>glands </a:t>
            </a:r>
            <a:r>
              <a:rPr lang="en-GB" dirty="0"/>
              <a:t>are found in the external ear, where they </a:t>
            </a:r>
            <a:r>
              <a:rPr lang="en-GB" dirty="0" smtClean="0"/>
              <a:t>produce cerumen </a:t>
            </a:r>
            <a:r>
              <a:rPr lang="en-GB" dirty="0"/>
              <a:t>(i.e., wax)</a:t>
            </a:r>
            <a:r>
              <a:rPr lang="en-GB" dirty="0"/>
              <a:t> </a:t>
            </a:r>
            <a:br>
              <a:rPr lang="en-GB" dirty="0"/>
            </a:b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8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rgbClr val="FF0000"/>
                </a:solidFill>
              </a:rPr>
              <a:t>Functions of the Skin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1- Protection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The skin covering most of the body is no more than 1 mm thick, but </a:t>
            </a:r>
            <a:r>
              <a:rPr lang="en-GB" dirty="0" smtClean="0"/>
              <a:t>it provides </a:t>
            </a:r>
            <a:r>
              <a:rPr lang="en-GB" dirty="0"/>
              <a:t>very effective protection against invasion by bacteria and </a:t>
            </a:r>
            <a:r>
              <a:rPr lang="en-GB" dirty="0" smtClean="0"/>
              <a:t>other foreign </a:t>
            </a:r>
            <a:r>
              <a:rPr lang="en-GB" dirty="0"/>
              <a:t>matter. The thickened skin of the palms and soles protects </a:t>
            </a:r>
            <a:r>
              <a:rPr lang="en-GB" dirty="0" smtClean="0"/>
              <a:t>against the </a:t>
            </a:r>
            <a:r>
              <a:rPr lang="en-GB" dirty="0"/>
              <a:t>effects of the constant trauma that occurs in these </a:t>
            </a:r>
            <a:r>
              <a:rPr lang="en-GB" dirty="0" smtClean="0"/>
              <a:t>areas. The </a:t>
            </a:r>
            <a:r>
              <a:rPr lang="en-GB" dirty="0"/>
              <a:t>stratum corneum—the outer layer of the epidermis—provides </a:t>
            </a:r>
            <a:r>
              <a:rPr lang="en-GB" dirty="0" smtClean="0"/>
              <a:t>the most </a:t>
            </a:r>
            <a:r>
              <a:rPr lang="en-GB" dirty="0"/>
              <a:t>effective barrier to epidermal water loss and penetration </a:t>
            </a:r>
            <a:r>
              <a:rPr lang="en-GB" dirty="0" smtClean="0"/>
              <a:t>of environmental </a:t>
            </a:r>
            <a:r>
              <a:rPr lang="en-GB" dirty="0"/>
              <a:t>factors such as ultraviolet radiation, chemicals, </a:t>
            </a:r>
            <a:r>
              <a:rPr lang="en-GB" dirty="0" smtClean="0"/>
              <a:t>microbes, and </a:t>
            </a:r>
            <a:r>
              <a:rPr lang="en-GB" dirty="0"/>
              <a:t>insect bites.</a:t>
            </a:r>
            <a:r>
              <a:rPr lang="en-GB" dirty="0"/>
              <a:t> </a:t>
            </a:r>
            <a:br>
              <a:rPr lang="en-GB" dirty="0"/>
            </a:br>
            <a:endParaRPr lang="en-US" sz="2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5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2043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2- Sensation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The receptor endings of nerves in the skin allow the body to </a:t>
            </a:r>
            <a:r>
              <a:rPr lang="en-GB" dirty="0" smtClean="0"/>
              <a:t>constantly monitor </a:t>
            </a:r>
            <a:r>
              <a:rPr lang="en-GB" dirty="0"/>
              <a:t>the conditions of the immediate environment. The main </a:t>
            </a:r>
            <a:r>
              <a:rPr lang="en-GB" dirty="0" smtClean="0"/>
              <a:t>functions of </a:t>
            </a:r>
            <a:r>
              <a:rPr lang="en-GB" dirty="0"/>
              <a:t>the receptors in the skin are to sense temperature, pain, light touch, </a:t>
            </a:r>
            <a:r>
              <a:rPr lang="en-GB" dirty="0" smtClean="0"/>
              <a:t>and pressure </a:t>
            </a:r>
            <a:r>
              <a:rPr lang="en-GB" dirty="0"/>
              <a:t>(or heavy touch). Different nerve endings respond to each of </a:t>
            </a:r>
            <a:r>
              <a:rPr lang="en-GB" dirty="0" smtClean="0"/>
              <a:t>the different </a:t>
            </a:r>
            <a:r>
              <a:rPr lang="en-GB" dirty="0"/>
              <a:t>stimuli. Although the nerve endings are distributed over the </a:t>
            </a:r>
            <a:r>
              <a:rPr lang="en-GB" dirty="0" smtClean="0"/>
              <a:t>entire body</a:t>
            </a:r>
            <a:r>
              <a:rPr lang="en-GB" dirty="0"/>
              <a:t>, they are </a:t>
            </a:r>
            <a:r>
              <a:rPr lang="en-GB" dirty="0" smtClean="0"/>
              <a:t>more concentrated </a:t>
            </a:r>
            <a:r>
              <a:rPr lang="en-GB" dirty="0"/>
              <a:t>in the head and distal extremities.</a:t>
            </a:r>
            <a:r>
              <a:rPr lang="en-GB" sz="2400" dirty="0"/>
              <a:t> </a:t>
            </a:r>
            <a:br>
              <a:rPr lang="en-GB" sz="2400" dirty="0"/>
            </a:b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9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 smtClean="0"/>
              <a:t>3- Fluid </a:t>
            </a:r>
            <a:r>
              <a:rPr lang="en-GB" sz="2400" b="1" dirty="0"/>
              <a:t>Balance</a:t>
            </a:r>
            <a:br>
              <a:rPr lang="en-GB" sz="2400" b="1" dirty="0"/>
            </a:br>
            <a:r>
              <a:rPr lang="en-GB" sz="2400" dirty="0"/>
              <a:t>The stratum corneum—the outermost layer of the epidermis—has </a:t>
            </a:r>
            <a:r>
              <a:rPr lang="en-GB" sz="2400" dirty="0" smtClean="0"/>
              <a:t>the capacity </a:t>
            </a:r>
            <a:r>
              <a:rPr lang="en-GB" sz="2400" dirty="0"/>
              <a:t>to absorb water, thereby preventing an excessive loss of water </a:t>
            </a:r>
            <a:r>
              <a:rPr lang="en-GB" sz="2400" dirty="0" smtClean="0"/>
              <a:t>and electrolytes </a:t>
            </a:r>
            <a:r>
              <a:rPr lang="en-GB" sz="2400" dirty="0"/>
              <a:t>from the internal body and retaining moisture in </a:t>
            </a:r>
            <a:r>
              <a:rPr lang="en-GB" sz="2400" dirty="0" smtClean="0"/>
              <a:t>the subcutaneous </a:t>
            </a:r>
            <a:r>
              <a:rPr lang="en-GB" sz="2400" dirty="0"/>
              <a:t>tissues. When skin is damaged, as occurs with a severe </a:t>
            </a:r>
            <a:r>
              <a:rPr lang="en-GB" sz="2400" dirty="0" smtClean="0"/>
              <a:t>burn, large </a:t>
            </a:r>
            <a:r>
              <a:rPr lang="en-GB" sz="2400" dirty="0"/>
              <a:t>quantities of fluids and electrolytes may be lost rapidly, </a:t>
            </a:r>
            <a:r>
              <a:rPr lang="en-GB" sz="2400" dirty="0" smtClean="0"/>
              <a:t>possibly leading to circulatory </a:t>
            </a:r>
            <a:r>
              <a:rPr lang="en-GB" sz="2400" dirty="0"/>
              <a:t>collapse, shock, and </a:t>
            </a:r>
            <a:r>
              <a:rPr lang="en-GB" sz="2400" dirty="0" smtClean="0"/>
              <a:t>death.</a:t>
            </a:r>
            <a:r>
              <a:rPr lang="en-GB" sz="2400" dirty="0"/>
              <a:t> </a:t>
            </a:r>
            <a:r>
              <a:rPr lang="en-GB" sz="2400" dirty="0" smtClean="0"/>
              <a:t>The </a:t>
            </a:r>
            <a:r>
              <a:rPr lang="en-GB" sz="2400" dirty="0"/>
              <a:t>skin is not completely impermeable to water. Small amounts </a:t>
            </a:r>
            <a:r>
              <a:rPr lang="en-GB" sz="2400" dirty="0" smtClean="0"/>
              <a:t>of water </a:t>
            </a:r>
            <a:r>
              <a:rPr lang="en-GB" sz="2400" dirty="0"/>
              <a:t>continuously evaporate from the skin surface. This </a:t>
            </a:r>
            <a:r>
              <a:rPr lang="en-GB" sz="2400" dirty="0" smtClean="0"/>
              <a:t>evaporation, called </a:t>
            </a:r>
            <a:r>
              <a:rPr lang="en-GB" sz="2400" i="1" dirty="0"/>
              <a:t>insensible perspiration, </a:t>
            </a:r>
            <a:r>
              <a:rPr lang="en-GB" sz="2400" dirty="0"/>
              <a:t>amounts to approximately 500 mL daily </a:t>
            </a:r>
            <a:r>
              <a:rPr lang="en-GB" sz="2400" dirty="0" smtClean="0"/>
              <a:t>in an </a:t>
            </a:r>
            <a:r>
              <a:rPr lang="en-GB" sz="2400" dirty="0"/>
              <a:t>average-sized </a:t>
            </a:r>
            <a:r>
              <a:rPr lang="en-GB" sz="2400" dirty="0" smtClean="0"/>
              <a:t>adult. </a:t>
            </a:r>
            <a:r>
              <a:rPr lang="en-GB" sz="2400" dirty="0"/>
              <a:t>Insensible </a:t>
            </a:r>
            <a:r>
              <a:rPr lang="en-GB" sz="2400" dirty="0" smtClean="0"/>
              <a:t>water loss varies </a:t>
            </a:r>
            <a:r>
              <a:rPr lang="en-GB" sz="2400" dirty="0"/>
              <a:t>with temperature, both body and ambient. In a person with a </a:t>
            </a:r>
            <a:r>
              <a:rPr lang="en-GB" sz="2400" dirty="0" smtClean="0"/>
              <a:t>fever, the </a:t>
            </a:r>
            <a:r>
              <a:rPr lang="en-GB" sz="2400" dirty="0"/>
              <a:t>loss can increase in a predictable fashion, approximately 12% for </a:t>
            </a:r>
            <a:r>
              <a:rPr lang="en-GB" sz="2400" dirty="0" smtClean="0"/>
              <a:t>every 1ºC </a:t>
            </a:r>
            <a:r>
              <a:rPr lang="en-GB" sz="2400" dirty="0"/>
              <a:t>(1.8ºF) increase in body </a:t>
            </a:r>
            <a:r>
              <a:rPr lang="en-GB" sz="2400" dirty="0" smtClean="0"/>
              <a:t>temperature.</a:t>
            </a:r>
            <a:r>
              <a:rPr lang="en-GB" sz="20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2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4- Temperature </a:t>
            </a:r>
            <a:r>
              <a:rPr lang="en-GB" b="1" dirty="0"/>
              <a:t>Regulation</a:t>
            </a:r>
            <a:br>
              <a:rPr lang="en-GB" b="1" dirty="0"/>
            </a:br>
            <a:r>
              <a:rPr lang="en-GB" dirty="0"/>
              <a:t>The body, in the process of creating energy, continuously produces heat </a:t>
            </a:r>
            <a:r>
              <a:rPr lang="en-GB" dirty="0" smtClean="0"/>
              <a:t>as a </a:t>
            </a:r>
            <a:r>
              <a:rPr lang="en-GB" dirty="0"/>
              <a:t>result of the metabolism of food. This heat is dissipated </a:t>
            </a:r>
            <a:r>
              <a:rPr lang="en-GB" dirty="0" smtClean="0"/>
              <a:t>primarily through </a:t>
            </a:r>
            <a:r>
              <a:rPr lang="en-GB" dirty="0"/>
              <a:t>the skin. Three major physical processes are involved in loss </a:t>
            </a:r>
            <a:r>
              <a:rPr lang="en-GB" dirty="0" smtClean="0"/>
              <a:t>of heat </a:t>
            </a:r>
            <a:r>
              <a:rPr lang="en-GB" dirty="0"/>
              <a:t>from the body to the environment. The first </a:t>
            </a:r>
            <a:r>
              <a:rPr lang="en-GB" dirty="0" smtClean="0"/>
              <a:t>process—radiation—is the </a:t>
            </a:r>
            <a:r>
              <a:rPr lang="en-GB" dirty="0"/>
              <a:t>transfer of heat to another object of lower temperature situated at </a:t>
            </a:r>
            <a:r>
              <a:rPr lang="en-GB" dirty="0" smtClean="0"/>
              <a:t>a distance</a:t>
            </a:r>
            <a:r>
              <a:rPr lang="en-GB" dirty="0"/>
              <a:t>. The second </a:t>
            </a:r>
            <a:r>
              <a:rPr lang="en-GB" dirty="0" smtClean="0"/>
              <a:t>process conduction—is </a:t>
            </a:r>
            <a:r>
              <a:rPr lang="en-GB" dirty="0"/>
              <a:t>the transfer of heat </a:t>
            </a:r>
            <a:r>
              <a:rPr lang="en-GB" dirty="0" smtClean="0"/>
              <a:t>from the </a:t>
            </a:r>
            <a:r>
              <a:rPr lang="en-GB" dirty="0"/>
              <a:t>body to a cooler object in contact with it. The third </a:t>
            </a:r>
            <a:r>
              <a:rPr lang="en-GB" dirty="0" smtClean="0"/>
              <a:t>process—convection</a:t>
            </a:r>
            <a:r>
              <a:rPr lang="en-GB" dirty="0"/>
              <a:t>, which consists of movement of warm air molecules away </a:t>
            </a:r>
            <a:r>
              <a:rPr lang="en-GB" dirty="0" smtClean="0"/>
              <a:t>from the </a:t>
            </a:r>
            <a:r>
              <a:rPr lang="en-GB" dirty="0"/>
              <a:t>body—is the transfer of heat by conduction to the air surrounding the</a:t>
            </a:r>
            <a:r>
              <a:rPr lang="en-GB" sz="2400" dirty="0"/>
              <a:t> </a:t>
            </a:r>
            <a:r>
              <a:rPr lang="en-US" dirty="0"/>
              <a:t>body.</a:t>
            </a:r>
            <a:r>
              <a:rPr lang="en-US" sz="2400" dirty="0"/>
              <a:t> </a:t>
            </a:r>
            <a:r>
              <a:rPr lang="en-GB" dirty="0" smtClean="0"/>
              <a:t>Evaporation </a:t>
            </a:r>
            <a:r>
              <a:rPr lang="en-GB" dirty="0"/>
              <a:t>from the skin aids heat loss by conduction. Heat </a:t>
            </a:r>
            <a:r>
              <a:rPr lang="en-GB" dirty="0" smtClean="0"/>
              <a:t>is conducted </a:t>
            </a:r>
            <a:r>
              <a:rPr lang="en-GB" dirty="0"/>
              <a:t>through the skin into water molecules on its surface, causing </a:t>
            </a:r>
            <a:r>
              <a:rPr lang="en-GB" dirty="0" smtClean="0"/>
              <a:t>the water </a:t>
            </a:r>
            <a:r>
              <a:rPr lang="en-GB" dirty="0"/>
              <a:t>to evaporate. The water on the skin surface may be from </a:t>
            </a:r>
            <a:r>
              <a:rPr lang="en-GB" dirty="0" smtClean="0"/>
              <a:t>insensible perspiration</a:t>
            </a:r>
            <a:r>
              <a:rPr lang="en-GB" dirty="0"/>
              <a:t>, sweat, or the environment.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8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Under normal conditions, metabolic heat production is balanced by </a:t>
            </a:r>
            <a:r>
              <a:rPr lang="en-GB" dirty="0" smtClean="0"/>
              <a:t>heat loss</a:t>
            </a:r>
            <a:r>
              <a:rPr lang="en-GB" dirty="0"/>
              <a:t>, and the internal temperature of the body is maintained constant </a:t>
            </a:r>
            <a:r>
              <a:rPr lang="en-GB" dirty="0" smtClean="0"/>
              <a:t>at approximately </a:t>
            </a:r>
            <a:r>
              <a:rPr lang="en-GB" dirty="0"/>
              <a:t>37°C (98.6°F). The rate of heat loss depends primarily </a:t>
            </a:r>
            <a:r>
              <a:rPr lang="en-GB" dirty="0" smtClean="0"/>
              <a:t>on the </a:t>
            </a:r>
            <a:r>
              <a:rPr lang="en-GB" dirty="0"/>
              <a:t>surface temperature of the skin, which is a function of the skin </a:t>
            </a:r>
            <a:r>
              <a:rPr lang="en-GB" dirty="0" smtClean="0"/>
              <a:t>blood flow</a:t>
            </a:r>
            <a:r>
              <a:rPr lang="en-GB" dirty="0"/>
              <a:t>. Under normal conditions, the total blood circulated through the </a:t>
            </a:r>
            <a:r>
              <a:rPr lang="en-GB" dirty="0" smtClean="0"/>
              <a:t>skin is </a:t>
            </a:r>
            <a:r>
              <a:rPr lang="en-GB" dirty="0"/>
              <a:t>approximately 450 mL/min, or 10 to 20 times the amount of </a:t>
            </a:r>
            <a:r>
              <a:rPr lang="en-GB" dirty="0" smtClean="0"/>
              <a:t>blood required </a:t>
            </a:r>
            <a:r>
              <a:rPr lang="en-GB" dirty="0"/>
              <a:t>to provide necessary metabolites and oxygen. Blood flow </a:t>
            </a:r>
            <a:r>
              <a:rPr lang="en-GB" dirty="0" smtClean="0"/>
              <a:t>through these </a:t>
            </a:r>
            <a:r>
              <a:rPr lang="en-GB" dirty="0"/>
              <a:t>skin vessels is controlled primarily by the sympathetic </a:t>
            </a:r>
            <a:r>
              <a:rPr lang="en-GB" dirty="0" smtClean="0"/>
              <a:t>nervous system</a:t>
            </a:r>
            <a:r>
              <a:rPr lang="en-GB" dirty="0"/>
              <a:t>. Increased blood flow to the skin results in more heat delivered </a:t>
            </a:r>
            <a:r>
              <a:rPr lang="en-GB" dirty="0" smtClean="0"/>
              <a:t>to the </a:t>
            </a:r>
            <a:r>
              <a:rPr lang="en-GB" dirty="0"/>
              <a:t>skin and a greater rate of heat loss from the body. In </a:t>
            </a:r>
            <a:r>
              <a:rPr lang="en-GB" dirty="0" smtClean="0"/>
              <a:t>contrast, decreased </a:t>
            </a:r>
            <a:r>
              <a:rPr lang="en-GB" dirty="0"/>
              <a:t>skin blood flow decreases the skin temperature and </a:t>
            </a:r>
            <a:r>
              <a:rPr lang="en-GB" dirty="0" smtClean="0"/>
              <a:t>helps conserve </a:t>
            </a:r>
            <a:r>
              <a:rPr lang="en-GB" dirty="0"/>
              <a:t>heat for the body. When the temperature of the body begins </a:t>
            </a:r>
            <a:r>
              <a:rPr lang="en-GB" dirty="0" smtClean="0"/>
              <a:t>to fall</a:t>
            </a:r>
            <a:r>
              <a:rPr lang="en-GB" dirty="0"/>
              <a:t>, as occurs on a cold day, the blood vessels of the skin </a:t>
            </a:r>
            <a:r>
              <a:rPr lang="en-GB" dirty="0" smtClean="0"/>
              <a:t>constrict, thereby </a:t>
            </a:r>
            <a:r>
              <a:rPr lang="en-GB" dirty="0"/>
              <a:t>reducing heat loss from the </a:t>
            </a:r>
            <a:r>
              <a:rPr lang="en-GB" dirty="0" smtClean="0"/>
              <a:t>body.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2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Sweating is another process by which the body can regulate the rate </a:t>
            </a:r>
            <a:r>
              <a:rPr lang="en-GB" dirty="0" smtClean="0"/>
              <a:t>of heat </a:t>
            </a:r>
            <a:r>
              <a:rPr lang="en-GB" dirty="0"/>
              <a:t>loss. Sweating does not occur until the core body temperature </a:t>
            </a:r>
            <a:r>
              <a:rPr lang="en-GB" dirty="0" smtClean="0"/>
              <a:t>exceeds 37°C </a:t>
            </a:r>
            <a:r>
              <a:rPr lang="en-GB" dirty="0"/>
              <a:t>(98.6°F), regardless of skin temperature. In extremely </a:t>
            </a:r>
            <a:r>
              <a:rPr lang="en-GB" dirty="0" smtClean="0"/>
              <a:t>hot environments</a:t>
            </a:r>
            <a:r>
              <a:rPr lang="en-GB" dirty="0"/>
              <a:t>, the rate of sweat production may be as high as 1 L per </a:t>
            </a:r>
            <a:r>
              <a:rPr lang="en-GB" dirty="0" smtClean="0"/>
              <a:t>hour. Under </a:t>
            </a:r>
            <a:r>
              <a:rPr lang="en-GB" dirty="0"/>
              <a:t>some circumstances (e.g., emotional stress), sweating may occur </a:t>
            </a:r>
            <a:r>
              <a:rPr lang="en-GB" dirty="0" smtClean="0"/>
              <a:t>as a </a:t>
            </a:r>
            <a:r>
              <a:rPr lang="en-GB" dirty="0"/>
              <a:t>reflex and may be unrelated to the need to lose heat from the </a:t>
            </a:r>
            <a:r>
              <a:rPr lang="en-GB" dirty="0" smtClean="0"/>
              <a:t>body.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 is composed of three layers: 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epidermis, dermis, and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 tissue.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epidermis is an outermost layer of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stratified epithelial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cells, composed predominantly of keratinocytes. It ranges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thickness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about 0.05 mm on the eyelids to about 1.5 mm on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palms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hands and soles of the feet. Four distinct layers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epidermis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from innermost to outermost, they are the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stratum germinativum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stratum granulosum, stratum lucidum, and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stratum corneum</a:t>
            </a: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layer becomes more differentiated (i.e., mature and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more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functions) as it rises from the basal stratum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germinativum layer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outermost stratum corneum layer.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5- Vitamin </a:t>
            </a:r>
            <a:r>
              <a:rPr lang="en-GB" b="1" dirty="0"/>
              <a:t>Production</a:t>
            </a:r>
            <a:br>
              <a:rPr lang="en-GB" b="1" dirty="0"/>
            </a:br>
            <a:r>
              <a:rPr lang="en-GB" dirty="0"/>
              <a:t>Skin exposed to ultraviolet light can convert substances necessary </a:t>
            </a:r>
            <a:r>
              <a:rPr lang="en-GB" dirty="0" smtClean="0"/>
              <a:t>for synthesizing </a:t>
            </a:r>
            <a:r>
              <a:rPr lang="en-GB" dirty="0"/>
              <a:t>vitamin D (cholecalciferol). Vitamin D is essential </a:t>
            </a:r>
            <a:r>
              <a:rPr lang="en-GB" dirty="0" smtClean="0"/>
              <a:t>for preventing </a:t>
            </a:r>
            <a:r>
              <a:rPr lang="en-GB" dirty="0"/>
              <a:t>osteoporosis and rickets, a condition that causes </a:t>
            </a:r>
            <a:r>
              <a:rPr lang="en-GB" dirty="0" smtClean="0"/>
              <a:t>bone deformities </a:t>
            </a:r>
            <a:r>
              <a:rPr lang="en-GB" dirty="0"/>
              <a:t>and results from a deficiency of vitamin D, calcium, </a:t>
            </a:r>
            <a:r>
              <a:rPr lang="en-GB" dirty="0" smtClean="0"/>
              <a:t>and phosphorus</a:t>
            </a:r>
            <a:r>
              <a:rPr lang="en-GB" dirty="0"/>
              <a:t>. It is estimated that most people need 5 to 30 minutes of </a:t>
            </a:r>
            <a:r>
              <a:rPr lang="en-GB" dirty="0" smtClean="0"/>
              <a:t>sun exposure </a:t>
            </a:r>
            <a:r>
              <a:rPr lang="en-GB" dirty="0"/>
              <a:t>twice a week in order for this synthesis to occur; </a:t>
            </a:r>
            <a:r>
              <a:rPr lang="en-GB" dirty="0" smtClean="0"/>
              <a:t>however, numerous </a:t>
            </a:r>
            <a:r>
              <a:rPr lang="en-GB" dirty="0"/>
              <a:t>individual and environmental variables make a </a:t>
            </a:r>
            <a:r>
              <a:rPr lang="en-GB" dirty="0" smtClean="0"/>
              <a:t>uniform</a:t>
            </a:r>
            <a:r>
              <a:rPr lang="en-GB" dirty="0"/>
              <a:t> </a:t>
            </a:r>
            <a:r>
              <a:rPr lang="en-GB" dirty="0" smtClean="0"/>
              <a:t>recommendation </a:t>
            </a:r>
            <a:r>
              <a:rPr lang="en-GB" dirty="0"/>
              <a:t>difficult. As yet, no studies have determined if vitamin </a:t>
            </a:r>
            <a:r>
              <a:rPr lang="en-GB" dirty="0" smtClean="0"/>
              <a:t>D synthesis </a:t>
            </a:r>
            <a:r>
              <a:rPr lang="en-GB" dirty="0"/>
              <a:t>in the skin can occur without increasing skin cancer </a:t>
            </a:r>
            <a:r>
              <a:rPr lang="en-GB" dirty="0" smtClean="0"/>
              <a:t>risk. Adequate amounts </a:t>
            </a:r>
            <a:r>
              <a:rPr lang="en-GB" dirty="0"/>
              <a:t>of Vitamin D should be obtained from a healthy diet </a:t>
            </a:r>
            <a:r>
              <a:rPr lang="en-GB" dirty="0" smtClean="0"/>
              <a:t>and</a:t>
            </a:r>
            <a:r>
              <a:rPr lang="en-GB" dirty="0"/>
              <a:t> </a:t>
            </a:r>
            <a:r>
              <a:rPr lang="en-GB" dirty="0" smtClean="0"/>
              <a:t>supplementation </a:t>
            </a:r>
            <a:r>
              <a:rPr lang="en-GB" dirty="0"/>
              <a:t>rather than intentional sun </a:t>
            </a:r>
            <a:r>
              <a:rPr lang="en-GB" dirty="0" smtClean="0"/>
              <a:t>exposure.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25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6- Immune </a:t>
            </a:r>
            <a:r>
              <a:rPr lang="en-GB" b="1" dirty="0"/>
              <a:t>Response Function</a:t>
            </a:r>
            <a:br>
              <a:rPr lang="en-GB" b="1" dirty="0"/>
            </a:br>
            <a:r>
              <a:rPr lang="en-GB" dirty="0"/>
              <a:t>The skin functions not only as a barrier defense against </a:t>
            </a:r>
            <a:r>
              <a:rPr lang="en-GB" dirty="0" smtClean="0"/>
              <a:t>environmental hazards</a:t>
            </a:r>
            <a:r>
              <a:rPr lang="en-GB" dirty="0"/>
              <a:t>, but also produces immune responses. The skin has the capacity </a:t>
            </a:r>
            <a:r>
              <a:rPr lang="en-GB" dirty="0" smtClean="0"/>
              <a:t>to generate </a:t>
            </a:r>
            <a:r>
              <a:rPr lang="en-GB" dirty="0"/>
              <a:t>innate and adaptive immune </a:t>
            </a:r>
            <a:r>
              <a:rPr lang="en-GB" dirty="0" smtClean="0"/>
              <a:t>responses.</a:t>
            </a:r>
            <a:r>
              <a:rPr lang="en-GB" dirty="0"/>
              <a:t> </a:t>
            </a:r>
            <a:r>
              <a:rPr lang="en-GB" dirty="0" smtClean="0"/>
              <a:t>Innate </a:t>
            </a:r>
            <a:r>
              <a:rPr lang="en-GB" dirty="0"/>
              <a:t>immune functions of the skin include the closely packed layers </a:t>
            </a:r>
            <a:r>
              <a:rPr lang="en-GB" dirty="0" smtClean="0"/>
              <a:t>of the </a:t>
            </a:r>
            <a:r>
              <a:rPr lang="en-GB" dirty="0"/>
              <a:t>stratum corneum, the nonspecific inflammatory response of </a:t>
            </a:r>
            <a:r>
              <a:rPr lang="en-GB" dirty="0" smtClean="0"/>
              <a:t>pattern recognition </a:t>
            </a:r>
            <a:r>
              <a:rPr lang="en-GB" dirty="0"/>
              <a:t>receptors, and a chemical environment that inhibits </a:t>
            </a:r>
            <a:r>
              <a:rPr lang="en-GB" dirty="0" smtClean="0"/>
              <a:t>microbial colonization. </a:t>
            </a:r>
            <a:r>
              <a:rPr lang="en-GB" dirty="0"/>
              <a:t>The Langerhans cells of the </a:t>
            </a:r>
            <a:r>
              <a:rPr lang="en-GB" dirty="0" smtClean="0"/>
              <a:t>skin are </a:t>
            </a:r>
            <a:r>
              <a:rPr lang="en-GB" dirty="0"/>
              <a:t>part of adaptive immunity. They function as antigen-presenting </a:t>
            </a:r>
            <a:r>
              <a:rPr lang="en-GB" dirty="0" smtClean="0"/>
              <a:t>cells, with </a:t>
            </a:r>
            <a:r>
              <a:rPr lang="en-GB" dirty="0"/>
              <a:t>the ability to transport foreign substances to nearby lymph nodes </a:t>
            </a:r>
            <a:r>
              <a:rPr lang="en-GB" dirty="0" smtClean="0"/>
              <a:t>for cell-mediated </a:t>
            </a:r>
            <a:r>
              <a:rPr lang="en-GB" dirty="0"/>
              <a:t>immune </a:t>
            </a:r>
            <a:r>
              <a:rPr lang="en-GB" dirty="0" smtClean="0"/>
              <a:t>reaction. </a:t>
            </a:r>
            <a:r>
              <a:rPr lang="en-GB" dirty="0"/>
              <a:t/>
            </a:r>
            <a:br>
              <a:rPr lang="en-GB" dirty="0"/>
            </a:b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3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Gerontologic Considerations</a:t>
            </a:r>
            <a:br>
              <a:rPr lang="en-GB" b="1" dirty="0"/>
            </a:br>
            <a:r>
              <a:rPr lang="en-GB" dirty="0"/>
              <a:t>The skin undergoes many physiologic changes associated with </a:t>
            </a:r>
            <a:r>
              <a:rPr lang="en-GB" dirty="0" smtClean="0"/>
              <a:t>normal aging </a:t>
            </a:r>
            <a:r>
              <a:rPr lang="en-GB" dirty="0"/>
              <a:t>that affect functioning; decreased dermal thickness, degeneration </a:t>
            </a:r>
            <a:r>
              <a:rPr lang="en-GB" dirty="0" smtClean="0"/>
              <a:t>of collagen</a:t>
            </a:r>
            <a:r>
              <a:rPr lang="en-GB" dirty="0"/>
              <a:t>, decreased sebum production, and increased vascular </a:t>
            </a:r>
            <a:r>
              <a:rPr lang="en-GB" dirty="0" smtClean="0"/>
              <a:t>fragility. </a:t>
            </a:r>
            <a:r>
              <a:rPr lang="en-GB" dirty="0"/>
              <a:t>Other factors such as lifetime of excessive </a:t>
            </a:r>
            <a:r>
              <a:rPr lang="en-GB" dirty="0" smtClean="0"/>
              <a:t>sun exposure</a:t>
            </a:r>
            <a:r>
              <a:rPr lang="en-GB" dirty="0"/>
              <a:t>, systemic diseases, and poor nutrition can increase the range </a:t>
            </a:r>
            <a:r>
              <a:rPr lang="en-GB" dirty="0" smtClean="0"/>
              <a:t>of skin </a:t>
            </a:r>
            <a:r>
              <a:rPr lang="en-GB" dirty="0"/>
              <a:t>conditions and the rapidity with which they appear. In </a:t>
            </a:r>
            <a:r>
              <a:rPr lang="en-GB" dirty="0" smtClean="0"/>
              <a:t>addition, certain </a:t>
            </a:r>
            <a:r>
              <a:rPr lang="en-GB" dirty="0"/>
              <a:t>medications (e.g., antihistamine, antibiotic, and diuretic agents) </a:t>
            </a:r>
            <a:r>
              <a:rPr lang="en-GB" dirty="0" smtClean="0"/>
              <a:t>are photosensitizing </a:t>
            </a:r>
            <a:r>
              <a:rPr lang="en-GB" dirty="0"/>
              <a:t>and increase the damage that results from sun exposure.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The visible changes in the skin of older adults include </a:t>
            </a:r>
            <a:r>
              <a:rPr lang="en-GB" dirty="0" smtClean="0"/>
              <a:t>dryness, wrinkling</a:t>
            </a:r>
            <a:r>
              <a:rPr lang="en-GB" dirty="0"/>
              <a:t>, uneven pigmentation, and various proliferative lesions. </a:t>
            </a:r>
            <a:r>
              <a:rPr lang="en-GB" dirty="0" smtClean="0"/>
              <a:t>Cellular changes </a:t>
            </a:r>
            <a:r>
              <a:rPr lang="en-GB" dirty="0"/>
              <a:t>associated with aging include a thinning at the junction of </a:t>
            </a:r>
            <a:r>
              <a:rPr lang="en-GB" dirty="0" smtClean="0"/>
              <a:t>the dermis </a:t>
            </a:r>
            <a:r>
              <a:rPr lang="en-GB" dirty="0"/>
              <a:t>and epidermis.</a:t>
            </a:r>
            <a:r>
              <a:rPr lang="en-GB" dirty="0"/>
              <a:t> </a:t>
            </a:r>
            <a:br>
              <a:rPr lang="en-GB" dirty="0"/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Loss of the subcutaneous tissue substances of elastin, collagen, and </a:t>
            </a:r>
            <a:r>
              <a:rPr lang="en-GB" dirty="0" smtClean="0"/>
              <a:t>fat diminishes </a:t>
            </a:r>
            <a:r>
              <a:rPr lang="en-GB" dirty="0"/>
              <a:t>the protection and cushioning of underlying tissues and </a:t>
            </a:r>
            <a:r>
              <a:rPr lang="en-GB" dirty="0" smtClean="0"/>
              <a:t>organs, decreases </a:t>
            </a:r>
            <a:r>
              <a:rPr lang="en-GB" dirty="0"/>
              <a:t>muscle </a:t>
            </a:r>
            <a:r>
              <a:rPr lang="en-GB" dirty="0"/>
              <a:t>t</a:t>
            </a:r>
            <a:r>
              <a:rPr lang="en-GB" dirty="0" smtClean="0"/>
              <a:t>one</a:t>
            </a:r>
            <a:r>
              <a:rPr lang="en-GB" dirty="0"/>
              <a:t>, and results in the loss of the insulating properties </a:t>
            </a:r>
            <a:r>
              <a:rPr lang="en-GB" dirty="0" smtClean="0"/>
              <a:t>of fat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Cellular replacement slows as a result of aging. As the dermal </a:t>
            </a:r>
            <a:r>
              <a:rPr lang="en-GB" dirty="0" smtClean="0"/>
              <a:t>layers thin</a:t>
            </a:r>
            <a:r>
              <a:rPr lang="en-GB" dirty="0"/>
              <a:t>, the skin becomes fragile and transparent. The blood supply to the </a:t>
            </a:r>
            <a:r>
              <a:rPr lang="en-GB" dirty="0" smtClean="0"/>
              <a:t>skin also </a:t>
            </a:r>
            <a:r>
              <a:rPr lang="en-GB" dirty="0"/>
              <a:t>changes with age. Vessels, especially the capillary loops, decrease </a:t>
            </a:r>
            <a:r>
              <a:rPr lang="en-GB" dirty="0" smtClean="0"/>
              <a:t>in number </a:t>
            </a:r>
            <a:r>
              <a:rPr lang="en-GB" dirty="0"/>
              <a:t>and size. These vascular changes contribute to the delayed </a:t>
            </a:r>
            <a:r>
              <a:rPr lang="en-GB" dirty="0" smtClean="0"/>
              <a:t>wound healing </a:t>
            </a:r>
            <a:r>
              <a:rPr lang="en-GB" dirty="0"/>
              <a:t>commonly seen in the older adult patient. The dry scaly </a:t>
            </a:r>
            <a:r>
              <a:rPr lang="en-GB" dirty="0" smtClean="0"/>
              <a:t>skin common </a:t>
            </a:r>
            <a:r>
              <a:rPr lang="en-GB" dirty="0"/>
              <a:t>in aging is likely the consequence of decreased water retention </a:t>
            </a:r>
            <a:r>
              <a:rPr lang="en-GB" dirty="0" smtClean="0"/>
              <a:t>by an </a:t>
            </a:r>
            <a:r>
              <a:rPr lang="en-GB" dirty="0"/>
              <a:t>impaired stratum corneum and the decreased number and </a:t>
            </a:r>
            <a:r>
              <a:rPr lang="en-GB" dirty="0" smtClean="0"/>
              <a:t>functional ability </a:t>
            </a:r>
            <a:r>
              <a:rPr lang="en-GB" dirty="0"/>
              <a:t>of sweat and sebaceous </a:t>
            </a:r>
            <a:r>
              <a:rPr lang="en-GB" dirty="0" smtClean="0"/>
              <a:t>glands. Reduced androgen </a:t>
            </a:r>
            <a:r>
              <a:rPr lang="en-GB" dirty="0"/>
              <a:t>levels are thought to contribute to declining sebaceous </a:t>
            </a:r>
            <a:r>
              <a:rPr lang="en-GB" dirty="0" smtClean="0"/>
              <a:t>gland function</a:t>
            </a:r>
            <a:r>
              <a:rPr lang="en-GB" dirty="0"/>
              <a:t>.</a:t>
            </a:r>
            <a:r>
              <a:rPr lang="en-GB" sz="2400" dirty="0"/>
              <a:t> </a:t>
            </a:r>
            <a:br>
              <a:rPr lang="en-GB" sz="2400" dirty="0"/>
            </a:b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5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Hair growth gradually diminishes, especially over the lower legs </a:t>
            </a:r>
            <a:r>
              <a:rPr lang="en-GB" dirty="0" smtClean="0"/>
              <a:t>and dorsum </a:t>
            </a:r>
            <a:r>
              <a:rPr lang="en-GB" dirty="0"/>
              <a:t>of the feet. Thinning is common in the scalp, axillae, and </a:t>
            </a:r>
            <a:r>
              <a:rPr lang="en-GB" dirty="0" smtClean="0"/>
              <a:t>pubic areas</a:t>
            </a:r>
            <a:r>
              <a:rPr lang="en-GB" dirty="0"/>
              <a:t>. Other functions affected by normal aging include the </a:t>
            </a:r>
            <a:r>
              <a:rPr lang="en-GB" dirty="0" smtClean="0"/>
              <a:t>barrier function </a:t>
            </a:r>
            <a:r>
              <a:rPr lang="en-GB" dirty="0"/>
              <a:t>of skin, sensory perception, and </a:t>
            </a:r>
            <a:r>
              <a:rPr lang="en-GB" dirty="0" smtClean="0"/>
              <a:t>thermoregulation.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Damage </a:t>
            </a:r>
            <a:r>
              <a:rPr lang="en-GB" dirty="0"/>
              <a:t>from excessive sun exposure (photoaging) has </a:t>
            </a:r>
            <a:r>
              <a:rPr lang="en-GB" dirty="0" smtClean="0"/>
              <a:t>detrimental effects </a:t>
            </a:r>
            <a:r>
              <a:rPr lang="en-GB" dirty="0"/>
              <a:t>on the normal aging of skin. A lifetime of outdoor work or </a:t>
            </a:r>
            <a:r>
              <a:rPr lang="en-GB" dirty="0" smtClean="0"/>
              <a:t>outdoor activities </a:t>
            </a:r>
            <a:r>
              <a:rPr lang="en-GB" dirty="0"/>
              <a:t>(e.g., construction work, lifeguarding, sunbathing) </a:t>
            </a:r>
            <a:r>
              <a:rPr lang="en-GB" dirty="0" smtClean="0"/>
              <a:t>without prudent </a:t>
            </a:r>
            <a:r>
              <a:rPr lang="en-GB" dirty="0"/>
              <a:t>use of covering clothing and sunscreens can lead to </a:t>
            </a:r>
            <a:r>
              <a:rPr lang="en-GB" dirty="0" smtClean="0"/>
              <a:t>profound wrinkling</a:t>
            </a:r>
            <a:r>
              <a:rPr lang="en-GB" dirty="0"/>
              <a:t>; increased loss of elasticity; mottled, pigmented areas; </a:t>
            </a:r>
            <a:r>
              <a:rPr lang="en-GB" dirty="0" smtClean="0"/>
              <a:t>cutaneous atrophy</a:t>
            </a:r>
            <a:r>
              <a:rPr lang="en-GB" dirty="0"/>
              <a:t>; and benign or malignant lesions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77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Assessment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1- Health History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During the health history interview, the nurse asks about use of hair </a:t>
            </a:r>
            <a:r>
              <a:rPr lang="en-GB" dirty="0" smtClean="0"/>
              <a:t>and skin </a:t>
            </a:r>
            <a:r>
              <a:rPr lang="en-GB" dirty="0"/>
              <a:t>products, as well as any family and personal history of skin </a:t>
            </a:r>
            <a:r>
              <a:rPr lang="en-GB" dirty="0" smtClean="0"/>
              <a:t>allergies; allergic </a:t>
            </a:r>
            <a:r>
              <a:rPr lang="en-GB" dirty="0"/>
              <a:t>reactions to food, medications, and chemicals; previous </a:t>
            </a:r>
            <a:r>
              <a:rPr lang="en-GB" dirty="0" smtClean="0"/>
              <a:t>skin conditions</a:t>
            </a:r>
            <a:r>
              <a:rPr lang="en-GB" dirty="0"/>
              <a:t>; and skin </a:t>
            </a:r>
            <a:r>
              <a:rPr lang="en-GB" dirty="0" smtClean="0"/>
              <a:t>cancer. </a:t>
            </a:r>
            <a:r>
              <a:rPr lang="en-GB" dirty="0"/>
              <a:t>The health </a:t>
            </a:r>
            <a:r>
              <a:rPr lang="en-GB" dirty="0" smtClean="0"/>
              <a:t>history addresses </a:t>
            </a:r>
            <a:r>
              <a:rPr lang="en-GB" dirty="0"/>
              <a:t>the onset, signs and symptoms, location, and duration of </a:t>
            </a:r>
            <a:r>
              <a:rPr lang="en-GB" dirty="0" smtClean="0"/>
              <a:t>any pain</a:t>
            </a:r>
            <a:r>
              <a:rPr lang="en-GB" dirty="0"/>
              <a:t>, itching, rash, or other discomfort experienced by the patient.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 smtClean="0"/>
              <a:t>2-</a:t>
            </a:r>
            <a:r>
              <a:rPr lang="en-GB" dirty="0" smtClean="0"/>
              <a:t> </a:t>
            </a:r>
            <a:r>
              <a:rPr lang="en-GB" b="1" dirty="0" smtClean="0"/>
              <a:t>Physical </a:t>
            </a:r>
            <a:r>
              <a:rPr lang="en-GB" b="1" dirty="0"/>
              <a:t>Assessment</a:t>
            </a:r>
            <a:br>
              <a:rPr lang="en-GB" b="1" dirty="0"/>
            </a:br>
            <a:r>
              <a:rPr lang="en-GB" dirty="0"/>
              <a:t>Assessment</a:t>
            </a:r>
            <a:r>
              <a:rPr lang="en-GB" dirty="0"/>
              <a:t> of the skin involves the entire skin area, including the </a:t>
            </a:r>
            <a:r>
              <a:rPr lang="en-GB" dirty="0" smtClean="0"/>
              <a:t>mucous membranes</a:t>
            </a:r>
            <a:r>
              <a:rPr lang="en-GB" dirty="0"/>
              <a:t>, scalp, hair, and nails. The skin is a reflection of a </a:t>
            </a:r>
            <a:r>
              <a:rPr lang="en-GB" dirty="0" smtClean="0"/>
              <a:t>person’s overall </a:t>
            </a:r>
            <a:r>
              <a:rPr lang="en-GB" dirty="0"/>
              <a:t>health, and alterations commonly correspond to disease in </a:t>
            </a:r>
            <a:r>
              <a:rPr lang="en-GB" dirty="0" smtClean="0"/>
              <a:t>other organ </a:t>
            </a:r>
            <a:r>
              <a:rPr lang="en-GB" dirty="0"/>
              <a:t>systems. Inspection and palpation are techniques commonly used </a:t>
            </a:r>
            <a:r>
              <a:rPr lang="en-GB" dirty="0" smtClean="0"/>
              <a:t>in examining </a:t>
            </a:r>
            <a:r>
              <a:rPr lang="en-GB" dirty="0"/>
              <a:t>the </a:t>
            </a:r>
            <a:r>
              <a:rPr lang="en-GB" dirty="0" smtClean="0"/>
              <a:t>skin. The </a:t>
            </a:r>
            <a:r>
              <a:rPr lang="en-GB" dirty="0"/>
              <a:t>room must be well lighted and warm. A </a:t>
            </a:r>
            <a:r>
              <a:rPr lang="en-GB" dirty="0" smtClean="0"/>
              <a:t>penlight may </a:t>
            </a:r>
            <a:r>
              <a:rPr lang="en-GB" dirty="0"/>
              <a:t>be used to highlight lesions. The patient completely disrobes and </a:t>
            </a:r>
            <a:r>
              <a:rPr lang="en-GB" dirty="0" smtClean="0"/>
              <a:t>is adequately </a:t>
            </a:r>
            <a:r>
              <a:rPr lang="en-GB" dirty="0"/>
              <a:t>draped. Gloves are worn during skin examination.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6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The general appearance of the skin is assessed by observing </a:t>
            </a:r>
            <a:r>
              <a:rPr lang="en-GB" dirty="0" smtClean="0"/>
              <a:t>color, temperature</a:t>
            </a:r>
            <a:r>
              <a:rPr lang="en-GB" dirty="0"/>
              <a:t>, moisture or dryness, skin texture (rough or smooth), </a:t>
            </a:r>
            <a:r>
              <a:rPr lang="en-GB" dirty="0" smtClean="0"/>
              <a:t>lesions, vascularity</a:t>
            </a:r>
            <a:r>
              <a:rPr lang="en-GB" dirty="0"/>
              <a:t>, mobility, and the condition of the hair and nails. Skin </a:t>
            </a:r>
            <a:r>
              <a:rPr lang="en-GB" dirty="0" smtClean="0"/>
              <a:t>turgor, possible </a:t>
            </a:r>
            <a:r>
              <a:rPr lang="en-GB" dirty="0"/>
              <a:t>edema, and elasticity are assessed by palpation.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 smtClean="0"/>
              <a:t>A- </a:t>
            </a:r>
            <a:r>
              <a:rPr lang="en-US" b="1" dirty="0" smtClean="0"/>
              <a:t>Assessing </a:t>
            </a:r>
            <a:r>
              <a:rPr lang="en-US" b="1" dirty="0"/>
              <a:t>Skin </a:t>
            </a:r>
            <a:r>
              <a:rPr lang="en-US" b="1" dirty="0" smtClean="0"/>
              <a:t>Color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GB" dirty="0"/>
              <a:t>The color gradations that occur in people with dark skin are </a:t>
            </a:r>
            <a:r>
              <a:rPr lang="en-GB" dirty="0" smtClean="0"/>
              <a:t>largely determined </a:t>
            </a:r>
            <a:r>
              <a:rPr lang="en-GB" dirty="0"/>
              <a:t>by genetics; they may be described as light, medium, or </a:t>
            </a:r>
            <a:r>
              <a:rPr lang="en-GB" dirty="0" smtClean="0"/>
              <a:t>dark. In </a:t>
            </a:r>
            <a:r>
              <a:rPr lang="en-GB" dirty="0"/>
              <a:t>people with dark skin, melanin is produced at a faster rate and in </a:t>
            </a:r>
            <a:r>
              <a:rPr lang="en-GB" dirty="0" smtClean="0"/>
              <a:t>larger quantities </a:t>
            </a:r>
            <a:r>
              <a:rPr lang="en-GB" dirty="0"/>
              <a:t>than in people with light skin. Healthy dark skin has a </a:t>
            </a:r>
            <a:r>
              <a:rPr lang="en-GB" dirty="0" smtClean="0"/>
              <a:t>reddish base </a:t>
            </a:r>
            <a:r>
              <a:rPr lang="en-GB" dirty="0"/>
              <a:t>or undertone. The buccal mucosa, tongue, lips, and nails normally </a:t>
            </a:r>
            <a:r>
              <a:rPr lang="en-GB" dirty="0" smtClean="0"/>
              <a:t>are pink</a:t>
            </a:r>
            <a:r>
              <a:rPr lang="en-GB" dirty="0"/>
              <a:t>. The skin of exposed portions of the body, especially in sunny, </a:t>
            </a:r>
            <a:r>
              <a:rPr lang="en-GB" dirty="0" smtClean="0"/>
              <a:t>warm climates</a:t>
            </a:r>
            <a:r>
              <a:rPr lang="en-GB" dirty="0"/>
              <a:t>, tends to be more pigmented than the rest of the body.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For example</a:t>
            </a:r>
            <a:r>
              <a:rPr lang="en-GB" dirty="0"/>
              <a:t>, </a:t>
            </a:r>
            <a:r>
              <a:rPr lang="en-GB" b="1" dirty="0"/>
              <a:t>hypopigmentation </a:t>
            </a:r>
            <a:r>
              <a:rPr lang="en-GB" dirty="0"/>
              <a:t>(i.e., loss of pigmentation) may be caused </a:t>
            </a:r>
            <a:r>
              <a:rPr lang="en-GB" dirty="0" smtClean="0"/>
              <a:t>by a </a:t>
            </a:r>
            <a:r>
              <a:rPr lang="en-GB" dirty="0"/>
              <a:t>fungal infection, eczema, or </a:t>
            </a:r>
            <a:r>
              <a:rPr lang="en-GB" b="1" dirty="0"/>
              <a:t>vitiligo </a:t>
            </a:r>
            <a:r>
              <a:rPr lang="en-GB" dirty="0"/>
              <a:t>(i.e., white patches</a:t>
            </a:r>
            <a:r>
              <a:rPr lang="en-GB" dirty="0" smtClean="0"/>
              <a:t>); </a:t>
            </a:r>
            <a:r>
              <a:rPr lang="en-GB" b="1" dirty="0" smtClean="0"/>
              <a:t>hyperpigmentation </a:t>
            </a:r>
            <a:r>
              <a:rPr lang="en-GB" dirty="0"/>
              <a:t>(i.e., increase in pigmentation) can occur after </a:t>
            </a:r>
            <a:r>
              <a:rPr lang="en-GB" dirty="0" smtClean="0"/>
              <a:t>sun injury </a:t>
            </a:r>
            <a:r>
              <a:rPr lang="en-GB" dirty="0"/>
              <a:t>or as a result of aging. </a:t>
            </a:r>
            <a:r>
              <a:rPr lang="en-GB" dirty="0"/>
              <a:t/>
            </a:r>
            <a:br>
              <a:rPr lang="en-GB" dirty="0"/>
            </a:b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1- Cyanosis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GB" dirty="0"/>
              <a:t>The conjunctivae of the eyelids </a:t>
            </a:r>
            <a:r>
              <a:rPr lang="en-GB" dirty="0" smtClean="0"/>
              <a:t>are examined </a:t>
            </a:r>
            <a:r>
              <a:rPr lang="en-GB" dirty="0"/>
              <a:t>for pallor and </a:t>
            </a:r>
            <a:r>
              <a:rPr lang="en-GB" b="1" dirty="0"/>
              <a:t>petechiae </a:t>
            </a:r>
            <a:r>
              <a:rPr lang="en-GB" dirty="0"/>
              <a:t>(i.e., pinpoint red spots that result </a:t>
            </a:r>
            <a:r>
              <a:rPr lang="en-GB" dirty="0" smtClean="0"/>
              <a:t>from blood </a:t>
            </a:r>
            <a:r>
              <a:rPr lang="en-GB" dirty="0"/>
              <a:t>leakage into skin).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2- Erythema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Erythema</a:t>
            </a:r>
            <a:r>
              <a:rPr lang="en-GB" b="1" dirty="0"/>
              <a:t> </a:t>
            </a:r>
            <a:r>
              <a:rPr lang="en-GB" dirty="0"/>
              <a:t>is redness of the skin caused by the dilation of capillaries. </a:t>
            </a:r>
            <a:r>
              <a:rPr lang="en-GB" dirty="0" smtClean="0"/>
              <a:t>In people </a:t>
            </a:r>
            <a:r>
              <a:rPr lang="en-GB" dirty="0"/>
              <a:t>who are light skinned, it is easily observable. To determine </a:t>
            </a:r>
            <a:r>
              <a:rPr lang="en-GB" dirty="0" smtClean="0"/>
              <a:t>possible inflammation</a:t>
            </a:r>
            <a:r>
              <a:rPr lang="en-GB" dirty="0"/>
              <a:t>, the skin is palpated for increased warmth and </a:t>
            </a:r>
            <a:r>
              <a:rPr lang="en-GB" dirty="0" smtClean="0"/>
              <a:t>for smoothness </a:t>
            </a:r>
            <a:r>
              <a:rPr lang="en-GB" dirty="0"/>
              <a:t>(i.e., edema) or hardness (i.e., intracellular infiltration</a:t>
            </a:r>
            <a:r>
              <a:rPr lang="en-GB" dirty="0" smtClean="0"/>
              <a:t>).Because </a:t>
            </a:r>
            <a:r>
              <a:rPr lang="en-GB" dirty="0"/>
              <a:t>dark skin tends to assume a purple-</a:t>
            </a:r>
            <a:r>
              <a:rPr lang="en-GB" dirty="0" err="1"/>
              <a:t>gray</a:t>
            </a:r>
            <a:r>
              <a:rPr lang="en-GB" dirty="0"/>
              <a:t> cast when </a:t>
            </a:r>
            <a:r>
              <a:rPr lang="en-GB" dirty="0" smtClean="0"/>
              <a:t>an inflammatory </a:t>
            </a:r>
            <a:r>
              <a:rPr lang="en-GB" dirty="0"/>
              <a:t>process is present, it may be difficult to detect erythema.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 smtClean="0"/>
              <a:t>3- </a:t>
            </a:r>
            <a:r>
              <a:rPr lang="en-US" b="1" dirty="0"/>
              <a:t>Jaundice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53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24692"/>
            <a:ext cx="11901055" cy="66363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B- Assessing </a:t>
            </a:r>
            <a:r>
              <a:rPr lang="en-US" b="1" dirty="0"/>
              <a:t>Rash</a:t>
            </a:r>
            <a:r>
              <a:rPr lang="en-US" dirty="0"/>
              <a:t> </a:t>
            </a:r>
            <a:br>
              <a:rPr lang="en-US" dirty="0"/>
            </a:br>
            <a:r>
              <a:rPr lang="en-GB" dirty="0"/>
              <a:t>In instances of pruritus (i.e., itching), the patient is asked to indicate </a:t>
            </a:r>
            <a:r>
              <a:rPr lang="en-GB" dirty="0" smtClean="0"/>
              <a:t>which areas </a:t>
            </a:r>
            <a:r>
              <a:rPr lang="en-GB" dirty="0"/>
              <a:t>of the body are involved. The skin is then stretched gently </a:t>
            </a:r>
            <a:r>
              <a:rPr lang="en-GB" dirty="0" smtClean="0"/>
              <a:t>to decrease </a:t>
            </a:r>
            <a:r>
              <a:rPr lang="en-GB" dirty="0"/>
              <a:t>the reddish tone and make the rash more visible. Pointing </a:t>
            </a:r>
            <a:r>
              <a:rPr lang="en-GB" dirty="0" smtClean="0"/>
              <a:t>a penlight </a:t>
            </a:r>
            <a:r>
              <a:rPr lang="en-GB" dirty="0"/>
              <a:t>laterally across the skin may highlight the rash, making it easier </a:t>
            </a:r>
            <a:r>
              <a:rPr lang="en-GB" dirty="0" smtClean="0"/>
              <a:t>to observe</a:t>
            </a:r>
            <a:r>
              <a:rPr lang="en-GB" dirty="0"/>
              <a:t>. The differences in skin texture are then assessed by running </a:t>
            </a:r>
            <a:r>
              <a:rPr lang="en-GB" dirty="0" smtClean="0"/>
              <a:t>the tips </a:t>
            </a:r>
            <a:r>
              <a:rPr lang="en-GB" dirty="0"/>
              <a:t>of the fingers lightly over the skin. The borders of the rash may be</a:t>
            </a:r>
            <a:br>
              <a:rPr lang="en-GB" dirty="0"/>
            </a:br>
            <a:r>
              <a:rPr lang="en-GB" dirty="0"/>
              <a:t>palpable. The patient’s mouth and ears are included in the </a:t>
            </a:r>
            <a:r>
              <a:rPr lang="en-GB" dirty="0" smtClean="0"/>
              <a:t>examination (rubella, </a:t>
            </a:r>
            <a:r>
              <a:rPr lang="en-GB" dirty="0"/>
              <a:t>or measles, causes a red cast to appear on the ears, and </a:t>
            </a:r>
            <a:r>
              <a:rPr lang="en-GB" dirty="0" smtClean="0"/>
              <a:t>skin cancers </a:t>
            </a:r>
            <a:r>
              <a:rPr lang="en-GB" dirty="0"/>
              <a:t>are quite common on the top of the ears). The </a:t>
            </a:r>
            <a:r>
              <a:rPr lang="en-GB" dirty="0" smtClean="0"/>
              <a:t>patient’s temperature </a:t>
            </a:r>
            <a:r>
              <a:rPr lang="en-GB" dirty="0"/>
              <a:t>is assessed, and the lymph nodes are palpated especially in </a:t>
            </a:r>
            <a:r>
              <a:rPr lang="en-GB" dirty="0" smtClean="0"/>
              <a:t>the axillae</a:t>
            </a:r>
            <a:r>
              <a:rPr lang="en-GB" dirty="0"/>
              <a:t>, inguinal fold, and behind the knees (popliteal area).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79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C- Assessing </a:t>
            </a:r>
            <a:r>
              <a:rPr lang="en-GB" b="1" dirty="0"/>
              <a:t>Skin Lesions</a:t>
            </a:r>
            <a:br>
              <a:rPr lang="en-GB" b="1" dirty="0"/>
            </a:br>
            <a:r>
              <a:rPr lang="en-GB" dirty="0"/>
              <a:t>Skin lesions are the most prominent characteristics of </a:t>
            </a:r>
            <a:r>
              <a:rPr lang="en-GB" dirty="0" smtClean="0"/>
              <a:t>dermatologic conditions</a:t>
            </a:r>
            <a:r>
              <a:rPr lang="en-GB" dirty="0"/>
              <a:t>. They vary in size, shape, and cause and are </a:t>
            </a:r>
            <a:r>
              <a:rPr lang="en-GB" dirty="0" smtClean="0"/>
              <a:t>classified according </a:t>
            </a:r>
            <a:r>
              <a:rPr lang="en-GB" dirty="0"/>
              <a:t>to their appearance and origin. Skin lesions can be described </a:t>
            </a:r>
            <a:r>
              <a:rPr lang="en-GB" dirty="0" smtClean="0"/>
              <a:t>as primary </a:t>
            </a:r>
            <a:r>
              <a:rPr lang="en-GB" dirty="0"/>
              <a:t>or secondary. </a:t>
            </a:r>
            <a:r>
              <a:rPr lang="en-GB" b="1" dirty="0"/>
              <a:t>Primary lesions </a:t>
            </a:r>
            <a:r>
              <a:rPr lang="en-GB" dirty="0"/>
              <a:t>are the initial lesions and </a:t>
            </a:r>
            <a:r>
              <a:rPr lang="en-GB" dirty="0" smtClean="0"/>
              <a:t>are characteristic </a:t>
            </a:r>
            <a:r>
              <a:rPr lang="en-GB" dirty="0"/>
              <a:t>of the disease itself. </a:t>
            </a:r>
            <a:r>
              <a:rPr lang="en-GB" b="1" dirty="0"/>
              <a:t>Secondary lesions </a:t>
            </a:r>
            <a:r>
              <a:rPr lang="en-GB" dirty="0"/>
              <a:t>result from </a:t>
            </a:r>
            <a:r>
              <a:rPr lang="en-GB" dirty="0" smtClean="0"/>
              <a:t>changes in </a:t>
            </a:r>
            <a:r>
              <a:rPr lang="en-GB" dirty="0"/>
              <a:t>primary lesions resulting from external causes, such as </a:t>
            </a:r>
            <a:r>
              <a:rPr lang="en-GB" dirty="0" smtClean="0"/>
              <a:t>scratching, trauma</a:t>
            </a:r>
            <a:r>
              <a:rPr lang="en-GB" dirty="0"/>
              <a:t>, infections, or changes caused by wound healing.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Skin lesions are described clearly and in detail on the patient’s </a:t>
            </a:r>
            <a:r>
              <a:rPr lang="en-GB" dirty="0" smtClean="0"/>
              <a:t>health record</a:t>
            </a:r>
            <a:r>
              <a:rPr lang="en-GB" dirty="0"/>
              <a:t>, using precise terminology:</a:t>
            </a:r>
            <a:br>
              <a:rPr lang="en-GB" dirty="0"/>
            </a:br>
            <a:r>
              <a:rPr lang="en-GB" dirty="0" smtClean="0"/>
              <a:t>1- Color </a:t>
            </a:r>
            <a:r>
              <a:rPr lang="en-GB" dirty="0"/>
              <a:t>of the lesion</a:t>
            </a:r>
            <a:br>
              <a:rPr lang="en-GB" dirty="0"/>
            </a:br>
            <a:r>
              <a:rPr lang="en-GB" dirty="0" smtClean="0"/>
              <a:t>2- Any </a:t>
            </a:r>
            <a:r>
              <a:rPr lang="en-GB" dirty="0"/>
              <a:t>redness, heat, pain, or swelling</a:t>
            </a:r>
            <a:br>
              <a:rPr lang="en-GB" dirty="0"/>
            </a:br>
            <a:r>
              <a:rPr lang="en-GB" dirty="0" smtClean="0"/>
              <a:t>3- Size </a:t>
            </a:r>
            <a:r>
              <a:rPr lang="en-GB" dirty="0"/>
              <a:t>and location of the involved area</a:t>
            </a:r>
            <a:br>
              <a:rPr lang="en-GB" dirty="0"/>
            </a:br>
            <a:r>
              <a:rPr lang="en-GB" dirty="0" smtClean="0"/>
              <a:t>4- Pattern </a:t>
            </a:r>
            <a:r>
              <a:rPr lang="en-GB" dirty="0"/>
              <a:t>of eruption (e.g., macular, papular, scaling, oozing, </a:t>
            </a:r>
            <a:r>
              <a:rPr lang="en-GB" dirty="0" smtClean="0"/>
              <a:t>discrete, confluent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 smtClean="0"/>
              <a:t>5- Distribution </a:t>
            </a:r>
            <a:r>
              <a:rPr lang="en-GB" dirty="0"/>
              <a:t>of the lesion (e.g., bilateral, symmetric, linear, circular)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2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4" y="512619"/>
            <a:ext cx="9906000" cy="5666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7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24692"/>
            <a:ext cx="11845636" cy="6580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4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07818"/>
            <a:ext cx="11748654" cy="6470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19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2191999" cy="64977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If open wounds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 smtClean="0"/>
              <a:t>1- Wound </a:t>
            </a:r>
            <a:r>
              <a:rPr lang="en-GB" i="1" dirty="0"/>
              <a:t>bed: </a:t>
            </a:r>
            <a:r>
              <a:rPr lang="en-GB" dirty="0"/>
              <a:t>Inspect for necrotic and granulation tissue, </a:t>
            </a:r>
            <a:r>
              <a:rPr lang="en-GB" dirty="0" smtClean="0"/>
              <a:t>epithelium, exudate</a:t>
            </a:r>
            <a:r>
              <a:rPr lang="en-GB" dirty="0"/>
              <a:t>, color, and odor.</a:t>
            </a:r>
            <a:br>
              <a:rPr lang="en-GB" dirty="0"/>
            </a:br>
            <a:r>
              <a:rPr lang="en-GB" dirty="0" smtClean="0"/>
              <a:t>2- </a:t>
            </a:r>
            <a:r>
              <a:rPr lang="en-GB" i="1" dirty="0" smtClean="0"/>
              <a:t>Wound </a:t>
            </a:r>
            <a:r>
              <a:rPr lang="en-GB" i="1" dirty="0"/>
              <a:t>edges and margins: </a:t>
            </a:r>
            <a:r>
              <a:rPr lang="en-GB" dirty="0"/>
              <a:t>Observe for undermining (i.e., </a:t>
            </a:r>
            <a:r>
              <a:rPr lang="en-GB" dirty="0" smtClean="0"/>
              <a:t>extension of </a:t>
            </a:r>
            <a:r>
              <a:rPr lang="en-GB" dirty="0"/>
              <a:t>the wound under the surface skin), and evaluate for condition </a:t>
            </a:r>
            <a:r>
              <a:rPr lang="en-GB" dirty="0" smtClean="0"/>
              <a:t>of skin </a:t>
            </a:r>
            <a:r>
              <a:rPr lang="en-GB" dirty="0"/>
              <a:t>(i.e., necrotic).</a:t>
            </a:r>
            <a:br>
              <a:rPr lang="en-GB" dirty="0"/>
            </a:br>
            <a:r>
              <a:rPr lang="en-GB" dirty="0" smtClean="0"/>
              <a:t>3- </a:t>
            </a:r>
            <a:r>
              <a:rPr lang="en-GB" i="1" dirty="0" smtClean="0"/>
              <a:t>Wound </a:t>
            </a:r>
            <a:r>
              <a:rPr lang="en-GB" i="1" dirty="0"/>
              <a:t>size: </a:t>
            </a:r>
            <a:r>
              <a:rPr lang="en-GB" dirty="0"/>
              <a:t>Measure in </a:t>
            </a:r>
            <a:r>
              <a:rPr lang="en-GB" dirty="0" smtClean="0"/>
              <a:t>centimetres, </a:t>
            </a:r>
            <a:r>
              <a:rPr lang="en-GB" dirty="0"/>
              <a:t>as appropriate, to </a:t>
            </a:r>
            <a:r>
              <a:rPr lang="en-GB" dirty="0" smtClean="0"/>
              <a:t>determine diameter </a:t>
            </a:r>
            <a:r>
              <a:rPr lang="en-GB" dirty="0"/>
              <a:t>and depth of the wound and surrounding erythema.</a:t>
            </a:r>
            <a:br>
              <a:rPr lang="en-GB" dirty="0"/>
            </a:br>
            <a:r>
              <a:rPr lang="en-GB" dirty="0" smtClean="0"/>
              <a:t>4- </a:t>
            </a:r>
            <a:r>
              <a:rPr lang="en-GB" i="1" dirty="0" smtClean="0"/>
              <a:t>Surrounding </a:t>
            </a:r>
            <a:r>
              <a:rPr lang="en-GB" i="1" dirty="0"/>
              <a:t>skin: </a:t>
            </a:r>
            <a:r>
              <a:rPr lang="en-GB" dirty="0"/>
              <a:t>Assess for color, suppleness and </a:t>
            </a:r>
            <a:r>
              <a:rPr lang="en-GB" dirty="0" smtClean="0"/>
              <a:t>moisture, irritation</a:t>
            </a:r>
            <a:r>
              <a:rPr lang="en-GB" dirty="0"/>
              <a:t>, and scaling.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63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52400"/>
            <a:ext cx="11901055" cy="6553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D- Assessing </a:t>
            </a:r>
            <a:r>
              <a:rPr lang="en-GB" b="1" dirty="0"/>
              <a:t>Vascularity and Hydration</a:t>
            </a:r>
            <a:br>
              <a:rPr lang="en-GB" b="1" dirty="0"/>
            </a:br>
            <a:r>
              <a:rPr lang="en-GB" dirty="0"/>
              <a:t>After the color of the skin has been evaluated and lesions have </a:t>
            </a:r>
            <a:r>
              <a:rPr lang="en-GB" dirty="0" smtClean="0"/>
              <a:t>been inspected</a:t>
            </a:r>
            <a:r>
              <a:rPr lang="en-GB" dirty="0"/>
              <a:t>, an assessment of vascular changes in the skin is performed. </a:t>
            </a:r>
            <a:r>
              <a:rPr lang="en-GB" dirty="0" smtClean="0"/>
              <a:t>A description </a:t>
            </a:r>
            <a:r>
              <a:rPr lang="en-GB" dirty="0"/>
              <a:t>of vascular changes includes location, distribution, color, </a:t>
            </a:r>
            <a:r>
              <a:rPr lang="en-GB" dirty="0" smtClean="0"/>
              <a:t>size, and </a:t>
            </a:r>
            <a:r>
              <a:rPr lang="en-GB" dirty="0"/>
              <a:t>the presence of pulsations. Common vascular changes </a:t>
            </a:r>
            <a:r>
              <a:rPr lang="en-GB" dirty="0" smtClean="0"/>
              <a:t>include petechiae</a:t>
            </a:r>
            <a:r>
              <a:rPr lang="en-GB" dirty="0"/>
              <a:t>, </a:t>
            </a:r>
            <a:r>
              <a:rPr lang="en-GB" dirty="0" smtClean="0"/>
              <a:t>ecchymosis, </a:t>
            </a:r>
            <a:r>
              <a:rPr lang="en-GB" b="1" dirty="0" smtClean="0"/>
              <a:t>telangiectasia's </a:t>
            </a:r>
            <a:r>
              <a:rPr lang="en-GB" dirty="0"/>
              <a:t>(venous stars), and angiomas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7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Assessing the Nails</a:t>
            </a:r>
            <a:br>
              <a:rPr lang="en-GB" b="1" dirty="0"/>
            </a:br>
            <a:r>
              <a:rPr lang="en-GB" dirty="0"/>
              <a:t>A brief inspection of the nails includes observation of configuration, </a:t>
            </a:r>
            <a:r>
              <a:rPr lang="en-GB" dirty="0" smtClean="0"/>
              <a:t>color, and </a:t>
            </a:r>
            <a:r>
              <a:rPr lang="en-GB" dirty="0"/>
              <a:t>consistency. Many alterations in the nail or nail bed reflect local </a:t>
            </a:r>
            <a:r>
              <a:rPr lang="en-GB" dirty="0" smtClean="0"/>
              <a:t>or systemic </a:t>
            </a:r>
            <a:r>
              <a:rPr lang="en-GB" dirty="0"/>
              <a:t>abnormalities in progress or resulting from past </a:t>
            </a:r>
            <a:r>
              <a:rPr lang="en-GB" dirty="0" smtClean="0"/>
              <a:t>events. </a:t>
            </a:r>
            <a:r>
              <a:rPr lang="en-GB" dirty="0"/>
              <a:t>Beau lines, a transverse depression in the nails, may reflect retarded</a:t>
            </a:r>
            <a:r>
              <a:rPr lang="en-GB" dirty="0"/>
              <a:t> </a:t>
            </a:r>
            <a:r>
              <a:rPr lang="en-GB" dirty="0"/>
              <a:t>growth of the nail matrix because of severe illness or, more </a:t>
            </a:r>
            <a:r>
              <a:rPr lang="en-GB" dirty="0" smtClean="0"/>
              <a:t>commonly, local </a:t>
            </a:r>
            <a:r>
              <a:rPr lang="en-GB" dirty="0"/>
              <a:t>trauma. Ridging, hypertrophy, and other changes may also be </a:t>
            </a:r>
            <a:r>
              <a:rPr lang="en-GB" dirty="0" smtClean="0"/>
              <a:t>visible because </a:t>
            </a:r>
            <a:r>
              <a:rPr lang="en-GB" dirty="0"/>
              <a:t>of local trauma. Paronychia, an inflammation of the skin </a:t>
            </a:r>
            <a:r>
              <a:rPr lang="en-GB" dirty="0" smtClean="0"/>
              <a:t>around the </a:t>
            </a:r>
            <a:r>
              <a:rPr lang="en-GB" dirty="0"/>
              <a:t>nail, is usually accompanied by tenderness and erythema. </a:t>
            </a:r>
            <a:r>
              <a:rPr lang="en-GB" dirty="0" smtClean="0"/>
              <a:t>Pitted surface </a:t>
            </a:r>
            <a:r>
              <a:rPr lang="en-GB" dirty="0"/>
              <a:t>of the nails is a definite indication of psoriasis. Spoon-shaped </a:t>
            </a:r>
            <a:r>
              <a:rPr lang="en-GB" dirty="0" smtClean="0"/>
              <a:t>nails can </a:t>
            </a:r>
            <a:r>
              <a:rPr lang="en-GB" dirty="0"/>
              <a:t>indicate severe iron-deficiency anemia. The angle between the </a:t>
            </a:r>
            <a:r>
              <a:rPr lang="en-GB" dirty="0" smtClean="0"/>
              <a:t>normal nail </a:t>
            </a:r>
            <a:r>
              <a:rPr lang="en-GB" dirty="0"/>
              <a:t>and its base is 160 degrees. When palpated, the nail base is </a:t>
            </a:r>
            <a:r>
              <a:rPr lang="en-GB" dirty="0" smtClean="0"/>
              <a:t>usually firm</a:t>
            </a:r>
            <a:r>
              <a:rPr lang="en-GB" dirty="0"/>
              <a:t>. Clubbing of the nails is manifested by a straightening of the </a:t>
            </a:r>
            <a:r>
              <a:rPr lang="en-GB" dirty="0" smtClean="0"/>
              <a:t>normal angle </a:t>
            </a:r>
            <a:r>
              <a:rPr lang="en-GB" dirty="0"/>
              <a:t>(180 degrees or greater) and softening of the nail base. The </a:t>
            </a:r>
            <a:r>
              <a:rPr lang="en-GB" dirty="0" smtClean="0"/>
              <a:t>softened area </a:t>
            </a:r>
            <a:r>
              <a:rPr lang="en-GB" dirty="0"/>
              <a:t>feels sponge like when </a:t>
            </a:r>
            <a:r>
              <a:rPr lang="en-GB" dirty="0" smtClean="0"/>
              <a:t>palpated. </a:t>
            </a:r>
            <a:r>
              <a:rPr lang="en-GB" dirty="0"/>
              <a:t>Clubbing can be </a:t>
            </a:r>
            <a:r>
              <a:rPr lang="en-GB" dirty="0" smtClean="0"/>
              <a:t>a normal </a:t>
            </a:r>
            <a:r>
              <a:rPr lang="en-GB" dirty="0"/>
              <a:t>variant, but it is most often associated with pulmonary disease </a:t>
            </a:r>
            <a:r>
              <a:rPr lang="en-GB" dirty="0" smtClean="0"/>
              <a:t>and can </a:t>
            </a:r>
            <a:r>
              <a:rPr lang="en-GB" dirty="0"/>
              <a:t>be a sign of chronic hypoxia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35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Assessing the Hair</a:t>
            </a:r>
            <a:br>
              <a:rPr lang="en-GB" b="1" dirty="0"/>
            </a:br>
            <a:r>
              <a:rPr lang="en-GB" dirty="0"/>
              <a:t>The hair assessment is carried out by inspection and palpation. Gloves </a:t>
            </a:r>
            <a:r>
              <a:rPr lang="en-GB" dirty="0" smtClean="0"/>
              <a:t>are worn </a:t>
            </a:r>
            <a:r>
              <a:rPr lang="en-GB" dirty="0"/>
              <a:t>by the examiner, and the examination room should be well </a:t>
            </a:r>
            <a:r>
              <a:rPr lang="en-GB" dirty="0" smtClean="0"/>
              <a:t>lighted. The </a:t>
            </a:r>
            <a:r>
              <a:rPr lang="en-GB" dirty="0"/>
              <a:t>hair is separated so that the condition of the skin underneath can </a:t>
            </a:r>
            <a:r>
              <a:rPr lang="en-GB" dirty="0" smtClean="0"/>
              <a:t>be easily </a:t>
            </a:r>
            <a:r>
              <a:rPr lang="en-GB" dirty="0"/>
              <a:t>seen. The examiner notes the color, texture, and distribution of </a:t>
            </a:r>
            <a:r>
              <a:rPr lang="en-GB" dirty="0" smtClean="0"/>
              <a:t>hair shafts</a:t>
            </a:r>
            <a:r>
              <a:rPr lang="en-GB" dirty="0"/>
              <a:t>. The wooden end of a cotton swab can be used to make small </a:t>
            </a:r>
            <a:r>
              <a:rPr lang="en-GB" dirty="0" smtClean="0"/>
              <a:t>parts in </a:t>
            </a:r>
            <a:r>
              <a:rPr lang="en-GB" dirty="0"/>
              <a:t>the hair so that the scalp can be inspected. Any abnormal </a:t>
            </a:r>
            <a:r>
              <a:rPr lang="en-GB" dirty="0" smtClean="0"/>
              <a:t>lesions, evidence </a:t>
            </a:r>
            <a:r>
              <a:rPr lang="en-GB" dirty="0"/>
              <a:t>of itching, inflammation, scaling, or signs of infestation (i.e., </a:t>
            </a:r>
            <a:r>
              <a:rPr lang="en-GB" dirty="0" smtClean="0"/>
              <a:t>lice or </a:t>
            </a:r>
            <a:r>
              <a:rPr lang="en-GB" dirty="0"/>
              <a:t>mites) are documented.</a:t>
            </a:r>
            <a:r>
              <a:rPr lang="en-GB" dirty="0"/>
              <a:t> </a:t>
            </a:r>
            <a:br>
              <a:rPr lang="en-GB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51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b="1" dirty="0"/>
              <a:t>1-</a:t>
            </a:r>
            <a:r>
              <a:rPr lang="en-GB" dirty="0"/>
              <a:t> </a:t>
            </a:r>
            <a:r>
              <a:rPr lang="en-US" b="1" dirty="0"/>
              <a:t>Color and Texture</a:t>
            </a:r>
            <a:endParaRPr lang="en-GB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GB" dirty="0" smtClean="0"/>
              <a:t>Natural </a:t>
            </a:r>
            <a:r>
              <a:rPr lang="en-GB" dirty="0"/>
              <a:t>hair color ranges from white to black. Hair begins to turn </a:t>
            </a:r>
            <a:r>
              <a:rPr lang="en-GB" dirty="0" err="1"/>
              <a:t>gray</a:t>
            </a:r>
            <a:r>
              <a:rPr lang="en-GB" dirty="0"/>
              <a:t> </a:t>
            </a:r>
            <a:r>
              <a:rPr lang="en-GB" dirty="0" smtClean="0"/>
              <a:t>or white </a:t>
            </a:r>
            <a:r>
              <a:rPr lang="en-GB" dirty="0"/>
              <a:t>with age, when loss of melanin in the hair shaft becomes </a:t>
            </a:r>
            <a:r>
              <a:rPr lang="en-GB" dirty="0" smtClean="0"/>
              <a:t>apparent. Loss </a:t>
            </a:r>
            <a:r>
              <a:rPr lang="en-GB" dirty="0"/>
              <a:t>of melanin in hair can occur at a younger age and may be due </a:t>
            </a:r>
            <a:r>
              <a:rPr lang="en-GB" dirty="0" smtClean="0"/>
              <a:t>to heredity </a:t>
            </a:r>
            <a:r>
              <a:rPr lang="en-GB" dirty="0"/>
              <a:t>or genetic traits. The person with albinism (i.e., partial </a:t>
            </a:r>
            <a:r>
              <a:rPr lang="en-GB" dirty="0" smtClean="0"/>
              <a:t>or complete </a:t>
            </a:r>
            <a:r>
              <a:rPr lang="en-GB" dirty="0"/>
              <a:t>absence of pigmentation) has a genetic predisposition to </a:t>
            </a:r>
            <a:r>
              <a:rPr lang="en-GB" dirty="0" smtClean="0"/>
              <a:t>white hair </a:t>
            </a:r>
            <a:r>
              <a:rPr lang="en-GB" dirty="0"/>
              <a:t>from birth. The natural state of the hair can be altered by using </a:t>
            </a:r>
            <a:r>
              <a:rPr lang="en-GB" dirty="0" smtClean="0"/>
              <a:t>hair dyes</a:t>
            </a:r>
            <a:r>
              <a:rPr lang="en-GB" dirty="0"/>
              <a:t>, bleaches, and curling or relaxing products. The use of these </a:t>
            </a:r>
            <a:r>
              <a:rPr lang="en-GB" dirty="0" smtClean="0"/>
              <a:t>products has </a:t>
            </a:r>
            <a:r>
              <a:rPr lang="en-GB" dirty="0"/>
              <a:t>varying impact on hair, depending on its natural characteristics. </a:t>
            </a:r>
            <a:r>
              <a:rPr lang="en-GB" dirty="0" smtClean="0"/>
              <a:t>For example</a:t>
            </a:r>
            <a:r>
              <a:rPr lang="en-GB" dirty="0"/>
              <a:t>, the use of straightening chemicals on the hair of most people </a:t>
            </a:r>
            <a:r>
              <a:rPr lang="en-GB" dirty="0" smtClean="0"/>
              <a:t>can cause </a:t>
            </a:r>
            <a:r>
              <a:rPr lang="en-GB" dirty="0"/>
              <a:t>extensive breakage and hair </a:t>
            </a:r>
            <a:r>
              <a:rPr lang="en-GB" dirty="0" smtClean="0"/>
              <a:t>loss.</a:t>
            </a:r>
            <a:r>
              <a:rPr lang="en-GB" dirty="0"/>
              <a:t> </a:t>
            </a:r>
            <a:r>
              <a:rPr lang="en-GB" dirty="0" smtClean="0"/>
              <a:t>The </a:t>
            </a:r>
            <a:r>
              <a:rPr lang="en-GB" dirty="0"/>
              <a:t>texture of scalp hair ranges from fine to coarse, silky to brittle, </a:t>
            </a:r>
            <a:r>
              <a:rPr lang="en-GB" dirty="0" smtClean="0"/>
              <a:t>oily to </a:t>
            </a:r>
            <a:r>
              <a:rPr lang="en-GB" dirty="0"/>
              <a:t>dry, and shiny to dull, and hair can be straight, curly, or kinky. </a:t>
            </a:r>
            <a:r>
              <a:rPr lang="en-GB" dirty="0" smtClean="0"/>
              <a:t>Dry, brittle </a:t>
            </a:r>
            <a:r>
              <a:rPr lang="en-GB" dirty="0"/>
              <a:t>hair may result from the overuse of hair dyes, hair dryers, </a:t>
            </a:r>
            <a:r>
              <a:rPr lang="en-GB" dirty="0" smtClean="0"/>
              <a:t>and curling </a:t>
            </a:r>
            <a:r>
              <a:rPr lang="en-GB" dirty="0"/>
              <a:t>irons or from endocrine disorders, such as thyroid </a:t>
            </a:r>
            <a:r>
              <a:rPr lang="en-GB" dirty="0" smtClean="0"/>
              <a:t>dysfunction. Oily </a:t>
            </a:r>
            <a:r>
              <a:rPr lang="en-GB" dirty="0"/>
              <a:t>hair is usually caused by increased secretion from the </a:t>
            </a:r>
            <a:r>
              <a:rPr lang="en-GB" dirty="0" smtClean="0"/>
              <a:t>sebaceous glands </a:t>
            </a:r>
            <a:r>
              <a:rPr lang="en-GB" dirty="0"/>
              <a:t>close to the scalp. If the patient reports a recent change in </a:t>
            </a:r>
            <a:r>
              <a:rPr lang="en-GB" dirty="0" smtClean="0"/>
              <a:t>hair texture</a:t>
            </a:r>
            <a:r>
              <a:rPr lang="en-GB" dirty="0"/>
              <a:t>, the underlying reason is pursued; the alteration may arise </a:t>
            </a:r>
            <a:r>
              <a:rPr lang="en-GB" dirty="0" smtClean="0"/>
              <a:t>simply from </a:t>
            </a:r>
            <a:r>
              <a:rPr lang="en-GB" dirty="0"/>
              <a:t>the overuse of commercial hair products or from changing to a </a:t>
            </a:r>
            <a:r>
              <a:rPr lang="en-GB" dirty="0" smtClean="0"/>
              <a:t>new shampoo</a:t>
            </a:r>
            <a:r>
              <a:rPr lang="en-GB" dirty="0"/>
              <a:t>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27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/>
              <a:t>2- Distribution</a:t>
            </a:r>
            <a:r>
              <a:rPr lang="en-GB" b="1" dirty="0"/>
              <a:t/>
            </a:r>
            <a:br>
              <a:rPr lang="en-GB" b="1" dirty="0"/>
            </a:br>
            <a:r>
              <a:rPr lang="en-GB" dirty="0"/>
              <a:t>Body hair distribution varies with location. Hair over most of the body </a:t>
            </a:r>
            <a:r>
              <a:rPr lang="en-GB" dirty="0" smtClean="0"/>
              <a:t>is fine</a:t>
            </a:r>
            <a:r>
              <a:rPr lang="en-GB" dirty="0"/>
              <a:t>, except in the axillae and pubic areas, where it is coarse. Pubic </a:t>
            </a:r>
            <a:r>
              <a:rPr lang="en-GB" dirty="0" smtClean="0"/>
              <a:t>hair, which develops </a:t>
            </a:r>
            <a:r>
              <a:rPr lang="en-GB" dirty="0"/>
              <a:t>at puberty, forms a diamond shape extending up to </a:t>
            </a:r>
            <a:r>
              <a:rPr lang="en-GB" dirty="0" smtClean="0"/>
              <a:t>the umbilicus </a:t>
            </a:r>
            <a:r>
              <a:rPr lang="en-GB" dirty="0"/>
              <a:t>in boys and men. Female pubic hair resembles an </a:t>
            </a:r>
            <a:r>
              <a:rPr lang="en-GB" dirty="0" smtClean="0"/>
              <a:t>inverted triangle</a:t>
            </a:r>
            <a:r>
              <a:rPr lang="en-GB" dirty="0"/>
              <a:t>. If the pattern found is more characteristic of the opposite </a:t>
            </a:r>
            <a:r>
              <a:rPr lang="en-GB" dirty="0" smtClean="0"/>
              <a:t>gender, it </a:t>
            </a:r>
            <a:r>
              <a:rPr lang="en-GB" dirty="0"/>
              <a:t>may indicate an endocrine disorder and further investigation is in </a:t>
            </a:r>
            <a:r>
              <a:rPr lang="en-GB" dirty="0" smtClean="0"/>
              <a:t>order. Racial </a:t>
            </a:r>
            <a:r>
              <a:rPr lang="en-GB" dirty="0"/>
              <a:t>differences in hair are expected, such as straight hair in Asians </a:t>
            </a:r>
            <a:r>
              <a:rPr lang="en-GB" dirty="0" smtClean="0"/>
              <a:t>and curly</a:t>
            </a:r>
            <a:r>
              <a:rPr lang="en-GB" dirty="0"/>
              <a:t>, coarse hair in people of African descent.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Men tend to have more body and facial hair than women. Alopecia </a:t>
            </a:r>
            <a:r>
              <a:rPr lang="en-GB" dirty="0" smtClean="0"/>
              <a:t>can occur </a:t>
            </a:r>
            <a:r>
              <a:rPr lang="en-GB" dirty="0"/>
              <a:t>over the entire body or be localized to a specific area. Scalp hair </a:t>
            </a:r>
            <a:r>
              <a:rPr lang="en-GB" dirty="0" smtClean="0"/>
              <a:t>loss may </a:t>
            </a:r>
            <a:r>
              <a:rPr lang="en-GB" dirty="0"/>
              <a:t>be patchy or may range from generalized thinning to total baldness.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0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3</a:t>
            </a:r>
            <a:r>
              <a:rPr lang="en-US" b="1" dirty="0" smtClean="0"/>
              <a:t>- Hair </a:t>
            </a:r>
            <a:r>
              <a:rPr lang="en-US" b="1" dirty="0"/>
              <a:t>Loss</a:t>
            </a:r>
            <a:r>
              <a:rPr lang="en-US" dirty="0"/>
              <a:t> </a:t>
            </a:r>
            <a:br>
              <a:rPr lang="en-US" dirty="0"/>
            </a:br>
            <a:r>
              <a:rPr lang="en-GB" dirty="0"/>
              <a:t>The most common cause of hair loss is male pattern baldness (i.e</a:t>
            </a:r>
            <a:r>
              <a:rPr lang="en-GB" dirty="0" smtClean="0"/>
              <a:t>., androgenic </a:t>
            </a:r>
            <a:r>
              <a:rPr lang="en-GB" dirty="0"/>
              <a:t>alopecia), which affects more than half of the male </a:t>
            </a:r>
            <a:r>
              <a:rPr lang="en-GB" dirty="0" smtClean="0"/>
              <a:t>population and </a:t>
            </a:r>
            <a:r>
              <a:rPr lang="en-GB" dirty="0"/>
              <a:t>is believed to be related to heredity, aging, and androgen (</a:t>
            </a:r>
            <a:r>
              <a:rPr lang="en-GB" dirty="0" smtClean="0"/>
              <a:t>male hormone</a:t>
            </a:r>
            <a:r>
              <a:rPr lang="en-GB" dirty="0"/>
              <a:t>) levels. Androgen is necessary for male pattern baldness </a:t>
            </a:r>
            <a:r>
              <a:rPr lang="en-GB" dirty="0" smtClean="0"/>
              <a:t>to develop</a:t>
            </a:r>
            <a:r>
              <a:rPr lang="en-GB" dirty="0"/>
              <a:t>. The pattern of hair loss begins with receding of the hairline in </a:t>
            </a:r>
            <a:r>
              <a:rPr lang="en-GB" dirty="0" smtClean="0"/>
              <a:t>the frontal </a:t>
            </a:r>
            <a:r>
              <a:rPr lang="en-GB" dirty="0"/>
              <a:t>temporal area and may progress to gradual thinning and </a:t>
            </a:r>
            <a:r>
              <a:rPr lang="en-GB" dirty="0" smtClean="0"/>
              <a:t>complete loss </a:t>
            </a:r>
            <a:r>
              <a:rPr lang="en-GB" dirty="0"/>
              <a:t>of hair over the top of the scalp and crown. The typical pattern of </a:t>
            </a:r>
            <a:r>
              <a:rPr lang="en-GB" dirty="0" smtClean="0"/>
              <a:t>male hair </a:t>
            </a:r>
            <a:r>
              <a:rPr lang="en-GB" dirty="0"/>
              <a:t>loss is illustrated </a:t>
            </a:r>
            <a:r>
              <a:rPr lang="en-GB" dirty="0" smtClean="0"/>
              <a:t>in. </a:t>
            </a:r>
            <a:r>
              <a:rPr lang="en-GB" dirty="0"/>
              <a:t>Although androgenic alopecia </a:t>
            </a:r>
            <a:r>
              <a:rPr lang="en-GB" dirty="0" smtClean="0"/>
              <a:t>is considered </a:t>
            </a:r>
            <a:r>
              <a:rPr lang="en-GB" dirty="0"/>
              <a:t>a male disorder, millions of women experience female </a:t>
            </a:r>
            <a:r>
              <a:rPr lang="en-GB" dirty="0" smtClean="0"/>
              <a:t>pattern hair </a:t>
            </a:r>
            <a:r>
              <a:rPr lang="en-GB" dirty="0"/>
              <a:t>loss, which is typically not seen with other signs </a:t>
            </a:r>
            <a:r>
              <a:rPr lang="en-GB" dirty="0" smtClean="0"/>
              <a:t>of hyperandrogenism</a:t>
            </a:r>
            <a:r>
              <a:rPr lang="en-GB" dirty="0"/>
              <a:t>. Most women tend to retain hair at the frontal </a:t>
            </a:r>
            <a:r>
              <a:rPr lang="en-GB" dirty="0" smtClean="0"/>
              <a:t>border and </a:t>
            </a:r>
            <a:r>
              <a:rPr lang="en-GB" dirty="0"/>
              <a:t>do not become completely bald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71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rgbClr val="FF0000"/>
                </a:solidFill>
              </a:rPr>
              <a:t>Dermatitis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 smtClean="0"/>
              <a:t>Dermatitis </a:t>
            </a:r>
            <a:r>
              <a:rPr lang="en-GB" dirty="0"/>
              <a:t>is a general term for skin inflammation. With </a:t>
            </a:r>
            <a:r>
              <a:rPr lang="en-GB" dirty="0" smtClean="0"/>
              <a:t>dermatitis, the  </a:t>
            </a:r>
            <a:r>
              <a:rPr lang="en-GB" dirty="0"/>
              <a:t>skin will typically look dry, swollen, and discolored. The causes of dermatitis vary between types. However, it’s not contagious.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3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942618" cy="6470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rgbClr val="FF0000"/>
                </a:solidFill>
                <a:cs typeface="Times New Roman" panose="02020603050405020304" pitchFamily="18" charset="0"/>
              </a:rPr>
              <a:t>Epidermis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The epidermis, which is contiguous with the mucous membranes and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lining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of the ear canals, consists of live, continuously dividing cells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called </a:t>
            </a:r>
            <a:r>
              <a:rPr lang="en-GB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keratinocytes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, which differentiate and randomly migrate upward.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These cells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synthesize keratin; eventually they become metabolically inactive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and form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a thick and protective outer layer. This external layer, called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</a:t>
            </a:r>
            <a:r>
              <a:rPr lang="en-GB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stratum 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corneum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, is almost completely replaced every 3 to 4 weeks.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dead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cells contain large amounts of </a:t>
            </a:r>
            <a:r>
              <a:rPr lang="en-GB" b="1" dirty="0">
                <a:solidFill>
                  <a:schemeClr val="tx1"/>
                </a:solidFill>
                <a:cs typeface="Times New Roman" panose="02020603050405020304" pitchFamily="18" charset="0"/>
              </a:rPr>
              <a:t>keratin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, an insoluble, fibrous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protein that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forms the outer barrier of the skin and has the capacity to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repel pathogens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and prevent excessive fluid loss from the body. Keratin is </a:t>
            </a:r>
            <a:r>
              <a:rPr lang="en-GB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principal 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hardening ingredient of the hair and nails.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72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/>
              <a:t>Contact Dermatitis: “Contact dermatitis is an eczematous skin reaction caused by direct and usually repeated exposure to harmful objects or chemicals … It is typically characterized by itching papules ... but may vary from slight hyperkeratosis ... and small fissures to extensive redness, swelling and oozing. A histopathological examination of a biopsy shows an acute inflammation in the </a:t>
            </a:r>
            <a:r>
              <a:rPr lang="en-GB" dirty="0" smtClean="0"/>
              <a:t>epidermis.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hlinkClick r:id="rId2" tooltip="allergic contact dermatitis acd"/>
              </a:rPr>
              <a:t>Allergic Contact Dermatitis (ACD</a:t>
            </a:r>
            <a:r>
              <a:rPr lang="en-US" b="1" dirty="0" smtClean="0">
                <a:hlinkClick r:id="rId2" tooltip="allergic contact dermatitis acd"/>
              </a:rPr>
              <a:t>)</a:t>
            </a:r>
            <a:endParaRPr lang="en-U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 • Immune response • Delayed Type Hypersensitivity • T lymphocytes • </a:t>
            </a:r>
            <a:r>
              <a:rPr lang="en-US" dirty="0" smtClean="0"/>
              <a:t>Allergens  </a:t>
            </a:r>
            <a:r>
              <a:rPr lang="en-US" dirty="0"/>
              <a:t>• Toxicodendron • Urushiol • Nickel and other metals • Latex • </a:t>
            </a:r>
            <a:r>
              <a:rPr lang="en-US" dirty="0" smtClean="0"/>
              <a:t>Chemicals                • </a:t>
            </a:r>
            <a:r>
              <a:rPr lang="en-US" dirty="0"/>
              <a:t>Formaldehyde • Perfume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12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hlinkClick r:id="rId2" tooltip="irritant contact dermatitis icd"/>
              </a:rPr>
              <a:t>Irritant Contact Dermatitis (ICD)</a:t>
            </a:r>
            <a:r>
              <a:rPr lang="en-US" dirty="0"/>
              <a:t> • No direct immune response • Exposure to irritants that compromise the epithelium in various ways • Industrial Solvents • Oil products • Hair products • Dimethyl Fumarate (DMF</a:t>
            </a:r>
            <a:r>
              <a:rPr lang="en-US" dirty="0" smtClean="0"/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207818"/>
            <a:ext cx="11901055" cy="63730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Melanocytes</a:t>
            </a:r>
            <a:r>
              <a:rPr lang="en-GB" dirty="0"/>
              <a:t> are the special cells of the epidermis that are </a:t>
            </a:r>
            <a:r>
              <a:rPr lang="en-GB" dirty="0" smtClean="0"/>
              <a:t>primarily involved </a:t>
            </a:r>
            <a:r>
              <a:rPr lang="en-GB" dirty="0"/>
              <a:t>in producing the pigment </a:t>
            </a:r>
            <a:r>
              <a:rPr lang="en-GB" b="1" dirty="0"/>
              <a:t>melanin</a:t>
            </a:r>
            <a:r>
              <a:rPr lang="en-GB" dirty="0"/>
              <a:t>, which colors the skin </a:t>
            </a:r>
            <a:r>
              <a:rPr lang="en-GB" dirty="0" smtClean="0"/>
              <a:t>and hair</a:t>
            </a:r>
            <a:r>
              <a:rPr lang="en-GB" dirty="0"/>
              <a:t>. An individual’s normal skin color is determined by the amount </a:t>
            </a:r>
            <a:r>
              <a:rPr lang="en-GB" dirty="0" smtClean="0"/>
              <a:t>of melanin </a:t>
            </a:r>
            <a:r>
              <a:rPr lang="en-GB" dirty="0"/>
              <a:t>produced. Most of the skin of people who are dark skinned </a:t>
            </a:r>
            <a:r>
              <a:rPr lang="en-GB" dirty="0" smtClean="0"/>
              <a:t>and the </a:t>
            </a:r>
            <a:r>
              <a:rPr lang="en-GB" dirty="0"/>
              <a:t>darker areas of the skin on people who are light skinned (e.g., </a:t>
            </a:r>
            <a:r>
              <a:rPr lang="en-GB" dirty="0" smtClean="0"/>
              <a:t>the nipple</a:t>
            </a:r>
            <a:r>
              <a:rPr lang="en-GB" dirty="0"/>
              <a:t>) contain larger amounts of melanin and are not related to </a:t>
            </a:r>
            <a:r>
              <a:rPr lang="en-GB" dirty="0" smtClean="0"/>
              <a:t>numbers of </a:t>
            </a:r>
            <a:r>
              <a:rPr lang="en-GB" dirty="0"/>
              <a:t>melanocytes. Normal skin color depends on race and varies from </a:t>
            </a:r>
            <a:r>
              <a:rPr lang="en-GB" dirty="0" smtClean="0"/>
              <a:t>pale, almost </a:t>
            </a:r>
            <a:r>
              <a:rPr lang="en-GB" dirty="0"/>
              <a:t>ivory, to deep brown, almost pure black. Systemic disease </a:t>
            </a:r>
            <a:r>
              <a:rPr lang="en-GB" dirty="0" smtClean="0"/>
              <a:t>affects skin </a:t>
            </a:r>
            <a:r>
              <a:rPr lang="en-GB" dirty="0"/>
              <a:t>color as well. For example, the skin in those who are light </a:t>
            </a:r>
            <a:r>
              <a:rPr lang="en-GB" dirty="0" smtClean="0"/>
              <a:t>skinned appears </a:t>
            </a:r>
            <a:r>
              <a:rPr lang="en-GB" dirty="0"/>
              <a:t>bluish when there is insufficient oxygenation of the blood, </a:t>
            </a:r>
            <a:r>
              <a:rPr lang="en-GB" dirty="0" smtClean="0"/>
              <a:t>yellow green </a:t>
            </a:r>
            <a:r>
              <a:rPr lang="en-GB" dirty="0"/>
              <a:t>in people with jaundice, or red </a:t>
            </a:r>
            <a:r>
              <a:rPr lang="en-GB" dirty="0" smtClean="0"/>
              <a:t>or flushed </a:t>
            </a:r>
            <a:r>
              <a:rPr lang="en-GB" dirty="0"/>
              <a:t>when there </a:t>
            </a:r>
            <a:r>
              <a:rPr lang="en-GB" dirty="0" smtClean="0"/>
              <a:t>is inflammation </a:t>
            </a:r>
            <a:r>
              <a:rPr lang="en-GB" dirty="0"/>
              <a:t>or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3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52400"/>
            <a:ext cx="11817927" cy="65947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GB" sz="11200" dirty="0">
                <a:solidFill>
                  <a:schemeClr val="tx1"/>
                </a:solidFill>
              </a:rPr>
              <a:t>Production of melanin is influenced by a number of factors including </a:t>
            </a:r>
            <a:r>
              <a:rPr lang="en-GB" sz="11200" dirty="0" smtClean="0">
                <a:solidFill>
                  <a:schemeClr val="tx1"/>
                </a:solidFill>
              </a:rPr>
              <a:t>a hormone </a:t>
            </a:r>
            <a:r>
              <a:rPr lang="en-GB" sz="11200" dirty="0">
                <a:solidFill>
                  <a:schemeClr val="tx1"/>
                </a:solidFill>
              </a:rPr>
              <a:t>secreted from the hypothalamus of the brain called </a:t>
            </a:r>
            <a:r>
              <a:rPr lang="en-GB" sz="11200" b="1" dirty="0" smtClean="0">
                <a:solidFill>
                  <a:schemeClr val="tx1"/>
                </a:solidFill>
              </a:rPr>
              <a:t>melanocyte stimulating </a:t>
            </a:r>
            <a:r>
              <a:rPr lang="en-GB" sz="11200" b="1" dirty="0">
                <a:solidFill>
                  <a:schemeClr val="tx1"/>
                </a:solidFill>
              </a:rPr>
              <a:t>hormone.</a:t>
            </a:r>
            <a:r>
              <a:rPr lang="en-GB" sz="11200" dirty="0">
                <a:solidFill>
                  <a:schemeClr val="tx1"/>
                </a:solidFill>
              </a:rPr>
              <a:t> It is believed that melanin production responds in </a:t>
            </a:r>
            <a:r>
              <a:rPr lang="en-GB" sz="11200" dirty="0" smtClean="0">
                <a:solidFill>
                  <a:schemeClr val="tx1"/>
                </a:solidFill>
              </a:rPr>
              <a:t>a protective </a:t>
            </a:r>
            <a:r>
              <a:rPr lang="en-GB" sz="11200" dirty="0">
                <a:solidFill>
                  <a:schemeClr val="tx1"/>
                </a:solidFill>
              </a:rPr>
              <a:t>manner with ultraviolet light in sunlight.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GB" sz="11200" dirty="0">
                <a:solidFill>
                  <a:schemeClr val="tx1"/>
                </a:solidFill>
              </a:rPr>
              <a:t>Two other types of cells are common to the epidermis: Merkel </a:t>
            </a:r>
            <a:r>
              <a:rPr lang="en-GB" sz="11200" dirty="0" smtClean="0">
                <a:solidFill>
                  <a:schemeClr val="tx1"/>
                </a:solidFill>
              </a:rPr>
              <a:t>and Langerhans </a:t>
            </a:r>
            <a:r>
              <a:rPr lang="en-GB" sz="11200" dirty="0">
                <a:solidFill>
                  <a:schemeClr val="tx1"/>
                </a:solidFill>
              </a:rPr>
              <a:t>cells. </a:t>
            </a:r>
            <a:r>
              <a:rPr lang="en-GB" sz="11200" b="1" dirty="0">
                <a:solidFill>
                  <a:schemeClr val="tx1"/>
                </a:solidFill>
              </a:rPr>
              <a:t>Merkel cells </a:t>
            </a:r>
            <a:r>
              <a:rPr lang="en-GB" sz="11200" dirty="0">
                <a:solidFill>
                  <a:schemeClr val="tx1"/>
                </a:solidFill>
              </a:rPr>
              <a:t>are not fully understood, but may have </a:t>
            </a:r>
            <a:r>
              <a:rPr lang="en-GB" sz="11200" dirty="0" smtClean="0">
                <a:solidFill>
                  <a:schemeClr val="tx1"/>
                </a:solidFill>
              </a:rPr>
              <a:t>a role </a:t>
            </a:r>
            <a:r>
              <a:rPr lang="en-GB" sz="11200" dirty="0">
                <a:solidFill>
                  <a:schemeClr val="tx1"/>
                </a:solidFill>
              </a:rPr>
              <a:t>as receptors that transmit stimuli to the axon through a </a:t>
            </a:r>
            <a:r>
              <a:rPr lang="en-GB" sz="11200" dirty="0" smtClean="0">
                <a:solidFill>
                  <a:schemeClr val="tx1"/>
                </a:solidFill>
              </a:rPr>
              <a:t>chemical synapse</a:t>
            </a:r>
            <a:r>
              <a:rPr lang="en-GB" sz="11200" dirty="0">
                <a:solidFill>
                  <a:schemeClr val="tx1"/>
                </a:solidFill>
              </a:rPr>
              <a:t>. </a:t>
            </a:r>
            <a:r>
              <a:rPr lang="en-GB" sz="11200" b="1" dirty="0">
                <a:solidFill>
                  <a:schemeClr val="tx1"/>
                </a:solidFill>
              </a:rPr>
              <a:t>Langerhans cells </a:t>
            </a:r>
            <a:r>
              <a:rPr lang="en-GB" sz="11200" dirty="0">
                <a:solidFill>
                  <a:schemeClr val="tx1"/>
                </a:solidFill>
              </a:rPr>
              <a:t>are believed to play a significant role </a:t>
            </a:r>
            <a:r>
              <a:rPr lang="en-GB" sz="11200" dirty="0" smtClean="0">
                <a:solidFill>
                  <a:schemeClr val="tx1"/>
                </a:solidFill>
              </a:rPr>
              <a:t>in cutaneous </a:t>
            </a:r>
            <a:r>
              <a:rPr lang="en-GB" sz="11200" dirty="0">
                <a:solidFill>
                  <a:schemeClr val="tx1"/>
                </a:solidFill>
              </a:rPr>
              <a:t>immune system reactions. These accessory cells of the </a:t>
            </a:r>
            <a:r>
              <a:rPr lang="en-GB" sz="11200" dirty="0" smtClean="0">
                <a:solidFill>
                  <a:schemeClr val="tx1"/>
                </a:solidFill>
              </a:rPr>
              <a:t>afferent immune </a:t>
            </a:r>
            <a:r>
              <a:rPr lang="en-GB" sz="11200" dirty="0">
                <a:solidFill>
                  <a:schemeClr val="tx1"/>
                </a:solidFill>
              </a:rPr>
              <a:t>system process invading antigens and transport the antigens to </a:t>
            </a:r>
            <a:r>
              <a:rPr lang="en-GB" sz="11200" dirty="0" smtClean="0">
                <a:solidFill>
                  <a:schemeClr val="tx1"/>
                </a:solidFill>
              </a:rPr>
              <a:t>the lymph </a:t>
            </a:r>
            <a:r>
              <a:rPr lang="en-GB" sz="11200" dirty="0">
                <a:solidFill>
                  <a:schemeClr val="tx1"/>
                </a:solidFill>
              </a:rPr>
              <a:t>system to activate the T lymphocytes.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0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691"/>
            <a:ext cx="12191999" cy="65809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Dermis</a:t>
            </a:r>
            <a:br>
              <a:rPr lang="en-GB" b="1" dirty="0"/>
            </a:br>
            <a:r>
              <a:rPr lang="en-GB" dirty="0"/>
              <a:t>The dermis makes up the largest portion of the skin, the connective </a:t>
            </a:r>
            <a:r>
              <a:rPr lang="en-GB" dirty="0" smtClean="0"/>
              <a:t>tissue between </a:t>
            </a:r>
            <a:r>
              <a:rPr lang="en-GB" dirty="0"/>
              <a:t>the epidermis and subcutaneous tissue. It provides strength </a:t>
            </a:r>
            <a:r>
              <a:rPr lang="en-GB" dirty="0" smtClean="0"/>
              <a:t>and structure </a:t>
            </a:r>
            <a:r>
              <a:rPr lang="en-GB" dirty="0"/>
              <a:t>in the form of collagen and elastic fibers. It is composed of </a:t>
            </a:r>
            <a:r>
              <a:rPr lang="en-GB" dirty="0" smtClean="0"/>
              <a:t>two layers</a:t>
            </a:r>
            <a:r>
              <a:rPr lang="en-GB" dirty="0"/>
              <a:t>: papillary and reticular. Collagen fibers are loosely organized in </a:t>
            </a:r>
            <a:r>
              <a:rPr lang="en-GB" dirty="0" smtClean="0"/>
              <a:t>the papillary </a:t>
            </a:r>
            <a:r>
              <a:rPr lang="en-GB" dirty="0"/>
              <a:t>dermis and are more tightly packed in the reticular dermis. </a:t>
            </a:r>
            <a:r>
              <a:rPr lang="en-GB" dirty="0" smtClean="0"/>
              <a:t>The dermis </a:t>
            </a:r>
            <a:r>
              <a:rPr lang="en-GB" dirty="0"/>
              <a:t>also contains blood and lymph vessels, nerves, sweat </a:t>
            </a:r>
            <a:r>
              <a:rPr lang="en-GB" dirty="0" smtClean="0"/>
              <a:t>and sebaceous </a:t>
            </a:r>
            <a:r>
              <a:rPr lang="en-GB" dirty="0"/>
              <a:t>glands, and hair roots.</a:t>
            </a:r>
            <a:r>
              <a:rPr lang="en-GB" dirty="0"/>
              <a:t> </a:t>
            </a:r>
            <a:br>
              <a:rPr lang="en-GB" dirty="0"/>
            </a:b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124692"/>
            <a:ext cx="11998035" cy="6622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/>
              <a:t>Subcutaneous Tissue</a:t>
            </a:r>
            <a:br>
              <a:rPr lang="en-GB" b="1" dirty="0"/>
            </a:br>
            <a:r>
              <a:rPr lang="en-GB" dirty="0"/>
              <a:t>The subcutaneous tissue, or hypodermis, is the innermost layer of the </a:t>
            </a:r>
            <a:r>
              <a:rPr lang="en-GB" dirty="0" smtClean="0"/>
              <a:t>skin. It </a:t>
            </a:r>
            <a:r>
              <a:rPr lang="en-GB" dirty="0"/>
              <a:t>is primarily adipose and connective tissue, which provides a </a:t>
            </a:r>
            <a:r>
              <a:rPr lang="en-GB" dirty="0" smtClean="0"/>
              <a:t>cushion between </a:t>
            </a:r>
            <a:r>
              <a:rPr lang="en-GB" dirty="0"/>
              <a:t>the skin layers and the muscles and bones. This layer also </a:t>
            </a:r>
            <a:r>
              <a:rPr lang="en-GB" dirty="0" smtClean="0"/>
              <a:t>protects the </a:t>
            </a:r>
            <a:r>
              <a:rPr lang="en-GB" dirty="0"/>
              <a:t>nerve and vascular structures that transect the layers. It promotes </a:t>
            </a:r>
            <a:r>
              <a:rPr lang="en-GB" dirty="0" smtClean="0"/>
              <a:t>skin mobility</a:t>
            </a:r>
            <a:r>
              <a:rPr lang="en-GB" dirty="0"/>
              <a:t>, molds body contours, and insulates the body. The </a:t>
            </a:r>
            <a:r>
              <a:rPr lang="en-GB" dirty="0" smtClean="0"/>
              <a:t>subcutaneous tissues </a:t>
            </a:r>
            <a:r>
              <a:rPr lang="en-GB" dirty="0"/>
              <a:t>and the amount of fat deposited are important factors in </a:t>
            </a:r>
            <a:r>
              <a:rPr lang="en-GB" dirty="0" smtClean="0"/>
              <a:t>body temperature </a:t>
            </a:r>
            <a:r>
              <a:rPr lang="en-GB" dirty="0"/>
              <a:t>regulation.</a:t>
            </a:r>
            <a:r>
              <a:rPr lang="en-GB" dirty="0"/>
              <a:t> </a:t>
            </a:r>
            <a:br>
              <a:rPr lang="en-GB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0748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1" dirty="0"/>
              <a:t>Hair</a:t>
            </a:r>
            <a:br>
              <a:rPr lang="en-GB" sz="2400" b="1" dirty="0"/>
            </a:br>
            <a:r>
              <a:rPr lang="en-GB" sz="2400" dirty="0"/>
              <a:t>An outgrowth of the skin, hair is present over the entire body except </a:t>
            </a:r>
            <a:r>
              <a:rPr lang="en-GB" sz="2400" dirty="0" smtClean="0"/>
              <a:t>for the </a:t>
            </a:r>
            <a:r>
              <a:rPr lang="en-GB" sz="2400" dirty="0"/>
              <a:t>palms and soles. The hair consists of a root formed in the dermis and </a:t>
            </a:r>
            <a:r>
              <a:rPr lang="en-GB" sz="2400" dirty="0" smtClean="0"/>
              <a:t>a hair </a:t>
            </a:r>
            <a:r>
              <a:rPr lang="en-GB" sz="2400" dirty="0"/>
              <a:t>shaft that projects beyond the skin. It grows in a cavity called a </a:t>
            </a:r>
            <a:r>
              <a:rPr lang="en-GB" sz="2400" i="1" dirty="0" smtClean="0"/>
              <a:t>hair follicle</a:t>
            </a:r>
            <a:r>
              <a:rPr lang="en-GB" sz="2400" i="1" dirty="0"/>
              <a:t>. </a:t>
            </a:r>
            <a:r>
              <a:rPr lang="en-GB" sz="2400" dirty="0"/>
              <a:t>Proliferation of cells in the bulb portion of the follicle causes </a:t>
            </a:r>
            <a:r>
              <a:rPr lang="en-GB" sz="2400" dirty="0" smtClean="0"/>
              <a:t>the hair </a:t>
            </a:r>
            <a:r>
              <a:rPr lang="en-GB" sz="2400" dirty="0"/>
              <a:t>to </a:t>
            </a:r>
            <a:r>
              <a:rPr lang="en-GB" sz="2400" dirty="0" smtClean="0"/>
              <a:t>form.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Hair follicles undergo continuous cycles of growth, transition, and </a:t>
            </a:r>
            <a:r>
              <a:rPr lang="en-GB" sz="2400" dirty="0" smtClean="0"/>
              <a:t>rest throughout </a:t>
            </a:r>
            <a:r>
              <a:rPr lang="en-GB" sz="2400" dirty="0"/>
              <a:t>a person’s life. The rate of growth varies; beard growth is </a:t>
            </a:r>
            <a:r>
              <a:rPr lang="en-GB" sz="2400" dirty="0" smtClean="0"/>
              <a:t>the most </a:t>
            </a:r>
            <a:r>
              <a:rPr lang="en-GB" sz="2400" dirty="0"/>
              <a:t>rapid, followed by hair on the scalp, axillae, thighs, and </a:t>
            </a:r>
            <a:r>
              <a:rPr lang="en-GB" sz="2400" dirty="0" smtClean="0"/>
              <a:t>eyebrows. The </a:t>
            </a:r>
            <a:r>
              <a:rPr lang="en-GB" sz="2400" dirty="0"/>
              <a:t>growth (anagen) phase may last 2 to 6 years for scalp hair, </a:t>
            </a:r>
            <a:r>
              <a:rPr lang="en-GB" sz="2400" dirty="0" smtClean="0"/>
              <a:t>the involution </a:t>
            </a:r>
            <a:r>
              <a:rPr lang="en-GB" sz="2400" dirty="0"/>
              <a:t>(catagen) phase lasts 2 to 3 weeks, followed by the telogen </a:t>
            </a:r>
            <a:r>
              <a:rPr lang="en-GB" sz="2400" dirty="0" smtClean="0"/>
              <a:t>or resting </a:t>
            </a:r>
            <a:r>
              <a:rPr lang="en-GB" sz="2400" dirty="0"/>
              <a:t>phase, which lasts 2 to 3 months</a:t>
            </a:r>
            <a:r>
              <a:rPr lang="en-GB" sz="2400" dirty="0" smtClean="0"/>
              <a:t>.</a:t>
            </a: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769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1766</Words>
  <Application>Microsoft Office PowerPoint</Application>
  <PresentationFormat>Widescreen</PresentationFormat>
  <Paragraphs>61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Maher</dc:creator>
  <cp:lastModifiedBy>Maher</cp:lastModifiedBy>
  <cp:revision>120</cp:revision>
  <dcterms:created xsi:type="dcterms:W3CDTF">2021-10-06T21:45:40Z</dcterms:created>
  <dcterms:modified xsi:type="dcterms:W3CDTF">2022-05-16T22:52:26Z</dcterms:modified>
</cp:coreProperties>
</file>